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31" r:id="rId2"/>
  </p:sldMasterIdLst>
  <p:notesMasterIdLst>
    <p:notesMasterId r:id="rId55"/>
  </p:notesMasterIdLst>
  <p:handoutMasterIdLst>
    <p:handoutMasterId r:id="rId56"/>
  </p:handoutMasterIdLst>
  <p:sldIdLst>
    <p:sldId id="256" r:id="rId3"/>
    <p:sldId id="523" r:id="rId4"/>
    <p:sldId id="553" r:id="rId5"/>
    <p:sldId id="498" r:id="rId6"/>
    <p:sldId id="499" r:id="rId7"/>
    <p:sldId id="500" r:id="rId8"/>
    <p:sldId id="515" r:id="rId9"/>
    <p:sldId id="519" r:id="rId10"/>
    <p:sldId id="520" r:id="rId11"/>
    <p:sldId id="517" r:id="rId12"/>
    <p:sldId id="503" r:id="rId13"/>
    <p:sldId id="452" r:id="rId14"/>
    <p:sldId id="522" r:id="rId15"/>
    <p:sldId id="450" r:id="rId16"/>
    <p:sldId id="451" r:id="rId17"/>
    <p:sldId id="469" r:id="rId18"/>
    <p:sldId id="518" r:id="rId19"/>
    <p:sldId id="501" r:id="rId20"/>
    <p:sldId id="525" r:id="rId21"/>
    <p:sldId id="554" r:id="rId22"/>
    <p:sldId id="533" r:id="rId23"/>
    <p:sldId id="534" r:id="rId24"/>
    <p:sldId id="535" r:id="rId25"/>
    <p:sldId id="536" r:id="rId26"/>
    <p:sldId id="549" r:id="rId27"/>
    <p:sldId id="550" r:id="rId28"/>
    <p:sldId id="537" r:id="rId29"/>
    <p:sldId id="551" r:id="rId30"/>
    <p:sldId id="538" r:id="rId31"/>
    <p:sldId id="539" r:id="rId32"/>
    <p:sldId id="540" r:id="rId33"/>
    <p:sldId id="541" r:id="rId34"/>
    <p:sldId id="453" r:id="rId35"/>
    <p:sldId id="454" r:id="rId36"/>
    <p:sldId id="455" r:id="rId37"/>
    <p:sldId id="552" r:id="rId38"/>
    <p:sldId id="506" r:id="rId39"/>
    <p:sldId id="507" r:id="rId40"/>
    <p:sldId id="508" r:id="rId41"/>
    <p:sldId id="509" r:id="rId42"/>
    <p:sldId id="510" r:id="rId43"/>
    <p:sldId id="511" r:id="rId44"/>
    <p:sldId id="512" r:id="rId45"/>
    <p:sldId id="513" r:id="rId46"/>
    <p:sldId id="514" r:id="rId47"/>
    <p:sldId id="544" r:id="rId48"/>
    <p:sldId id="545" r:id="rId49"/>
    <p:sldId id="546" r:id="rId50"/>
    <p:sldId id="547" r:id="rId51"/>
    <p:sldId id="548" r:id="rId52"/>
    <p:sldId id="482" r:id="rId53"/>
    <p:sldId id="308" r:id="rId54"/>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DED410"/>
    <a:srgbClr val="0635BA"/>
    <a:srgbClr val="052B97"/>
    <a:srgbClr val="060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568" autoAdjust="0"/>
    <p:restoredTop sz="90575" autoAdjust="0"/>
  </p:normalViewPr>
  <p:slideViewPr>
    <p:cSldViewPr>
      <p:cViewPr varScale="1">
        <p:scale>
          <a:sx n="105" d="100"/>
          <a:sy n="105" d="100"/>
        </p:scale>
        <p:origin x="14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A5138-C8BA-40A5-8737-6AF429E52C61}" type="doc">
      <dgm:prSet loTypeId="urn:microsoft.com/office/officeart/2005/8/layout/chevron1" loCatId="process" qsTypeId="urn:microsoft.com/office/officeart/2005/8/quickstyle/simple1" qsCatId="simple" csTypeId="urn:microsoft.com/office/officeart/2005/8/colors/accent1_2" csCatId="accent1" phldr="1"/>
      <dgm:spPr/>
    </dgm:pt>
    <dgm:pt modelId="{380B0892-09A6-45EB-A6E8-479E83829CC1}">
      <dgm:prSet phldrT="[Text]" custT="1"/>
      <dgm:spPr/>
      <dgm:t>
        <a:bodyPr/>
        <a:lstStyle/>
        <a:p>
          <a:r>
            <a:rPr lang="en-GB" sz="2400" dirty="0" smtClean="0">
              <a:latin typeface="+mn-lt"/>
              <a:cs typeface="Calibri" pitchFamily="34" charset="0"/>
            </a:rPr>
            <a:t>Pilot in FP7</a:t>
          </a:r>
          <a:endParaRPr lang="en-GB" sz="2400" dirty="0">
            <a:latin typeface="+mn-lt"/>
            <a:cs typeface="Calibri" pitchFamily="34" charset="0"/>
          </a:endParaRPr>
        </a:p>
      </dgm:t>
    </dgm:pt>
    <dgm:pt modelId="{E675012F-E4B4-440E-83D9-7FF39E68D309}" type="parTrans" cxnId="{E65C9C02-672A-4C8D-8163-7765E95593C1}">
      <dgm:prSet/>
      <dgm:spPr/>
      <dgm:t>
        <a:bodyPr/>
        <a:lstStyle/>
        <a:p>
          <a:endParaRPr lang="en-GB"/>
        </a:p>
      </dgm:t>
    </dgm:pt>
    <dgm:pt modelId="{BE7C8450-2F7B-4DCB-986D-ED72243BD2F6}" type="sibTrans" cxnId="{E65C9C02-672A-4C8D-8163-7765E95593C1}">
      <dgm:prSet/>
      <dgm:spPr/>
      <dgm:t>
        <a:bodyPr/>
        <a:lstStyle/>
        <a:p>
          <a:endParaRPr lang="en-GB"/>
        </a:p>
      </dgm:t>
    </dgm:pt>
    <dgm:pt modelId="{89EC6FF3-2DC4-49FA-ACDB-718A6382C7EA}">
      <dgm:prSet phldrT="[Text]" custT="1"/>
      <dgm:spPr/>
      <dgm:t>
        <a:bodyPr/>
        <a:lstStyle/>
        <a:p>
          <a:r>
            <a:rPr lang="en-GB" sz="2400" dirty="0" smtClean="0">
              <a:latin typeface="+mn-lt"/>
              <a:cs typeface="Calibri" pitchFamily="34" charset="0"/>
            </a:rPr>
            <a:t>Provision of support</a:t>
          </a:r>
        </a:p>
      </dgm:t>
    </dgm:pt>
    <dgm:pt modelId="{C70FAF7C-0AC9-43B6-9CF2-522D309AB9A8}" type="parTrans" cxnId="{068E49C9-EEEC-4069-B9C8-92303AC03CB7}">
      <dgm:prSet/>
      <dgm:spPr/>
      <dgm:t>
        <a:bodyPr/>
        <a:lstStyle/>
        <a:p>
          <a:endParaRPr lang="en-GB"/>
        </a:p>
      </dgm:t>
    </dgm:pt>
    <dgm:pt modelId="{2147D588-0EC5-41C8-9ABF-E1030D70DD4F}" type="sibTrans" cxnId="{068E49C9-EEEC-4069-B9C8-92303AC03CB7}">
      <dgm:prSet/>
      <dgm:spPr/>
      <dgm:t>
        <a:bodyPr/>
        <a:lstStyle/>
        <a:p>
          <a:endParaRPr lang="en-GB"/>
        </a:p>
      </dgm:t>
    </dgm:pt>
    <dgm:pt modelId="{BE279AF2-EDD8-4912-8269-1EFBACD47DA9}">
      <dgm:prSet phldrT="[Text]" custT="1"/>
      <dgm:spPr/>
      <dgm:t>
        <a:bodyPr/>
        <a:lstStyle/>
        <a:p>
          <a:r>
            <a:rPr lang="en-GB" sz="2400" dirty="0" smtClean="0">
              <a:latin typeface="+mn-lt"/>
              <a:cs typeface="Calibri" pitchFamily="34" charset="0"/>
            </a:rPr>
            <a:t>OA mandate in H2020</a:t>
          </a:r>
        </a:p>
      </dgm:t>
    </dgm:pt>
    <dgm:pt modelId="{86828891-567F-41DC-B5F8-D27F4DF0A426}" type="parTrans" cxnId="{8C6EC964-5481-41AA-9B4A-13384E1FE2A3}">
      <dgm:prSet/>
      <dgm:spPr/>
      <dgm:t>
        <a:bodyPr/>
        <a:lstStyle/>
        <a:p>
          <a:endParaRPr lang="en-GB"/>
        </a:p>
      </dgm:t>
    </dgm:pt>
    <dgm:pt modelId="{D08AB826-F2C1-4822-9F71-1C9AB106033E}" type="sibTrans" cxnId="{8C6EC964-5481-41AA-9B4A-13384E1FE2A3}">
      <dgm:prSet/>
      <dgm:spPr/>
      <dgm:t>
        <a:bodyPr/>
        <a:lstStyle/>
        <a:p>
          <a:endParaRPr lang="en-GB"/>
        </a:p>
      </dgm:t>
    </dgm:pt>
    <dgm:pt modelId="{109593B5-1CB7-4AC1-B692-8D3E68A13F71}" type="pres">
      <dgm:prSet presAssocID="{968A5138-C8BA-40A5-8737-6AF429E52C61}" presName="Name0" presStyleCnt="0">
        <dgm:presLayoutVars>
          <dgm:dir/>
          <dgm:animLvl val="lvl"/>
          <dgm:resizeHandles val="exact"/>
        </dgm:presLayoutVars>
      </dgm:prSet>
      <dgm:spPr/>
    </dgm:pt>
    <dgm:pt modelId="{FF13567A-DA8D-467A-8B37-89D63321D443}" type="pres">
      <dgm:prSet presAssocID="{380B0892-09A6-45EB-A6E8-479E83829CC1}" presName="parTxOnly" presStyleLbl="node1" presStyleIdx="0" presStyleCnt="3">
        <dgm:presLayoutVars>
          <dgm:chMax val="0"/>
          <dgm:chPref val="0"/>
          <dgm:bulletEnabled val="1"/>
        </dgm:presLayoutVars>
      </dgm:prSet>
      <dgm:spPr/>
      <dgm:t>
        <a:bodyPr/>
        <a:lstStyle/>
        <a:p>
          <a:endParaRPr lang="en-GB"/>
        </a:p>
      </dgm:t>
    </dgm:pt>
    <dgm:pt modelId="{F4D64647-38F9-42DA-A9A7-B536938DAA53}" type="pres">
      <dgm:prSet presAssocID="{BE7C8450-2F7B-4DCB-986D-ED72243BD2F6}" presName="parTxOnlySpace" presStyleCnt="0"/>
      <dgm:spPr/>
    </dgm:pt>
    <dgm:pt modelId="{01CCE973-6985-48AF-9856-69B257651799}" type="pres">
      <dgm:prSet presAssocID="{89EC6FF3-2DC4-49FA-ACDB-718A6382C7EA}" presName="parTxOnly" presStyleLbl="node1" presStyleIdx="1" presStyleCnt="3">
        <dgm:presLayoutVars>
          <dgm:chMax val="0"/>
          <dgm:chPref val="0"/>
          <dgm:bulletEnabled val="1"/>
        </dgm:presLayoutVars>
      </dgm:prSet>
      <dgm:spPr/>
      <dgm:t>
        <a:bodyPr/>
        <a:lstStyle/>
        <a:p>
          <a:endParaRPr lang="en-GB"/>
        </a:p>
      </dgm:t>
    </dgm:pt>
    <dgm:pt modelId="{EACDD97E-CCE0-4F7B-8DF4-CA59DC314953}" type="pres">
      <dgm:prSet presAssocID="{2147D588-0EC5-41C8-9ABF-E1030D70DD4F}" presName="parTxOnlySpace" presStyleCnt="0"/>
      <dgm:spPr/>
    </dgm:pt>
    <dgm:pt modelId="{379F2023-EA58-4E99-AE3F-A89CA29F0EA5}" type="pres">
      <dgm:prSet presAssocID="{BE279AF2-EDD8-4912-8269-1EFBACD47DA9}" presName="parTxOnly" presStyleLbl="node1" presStyleIdx="2" presStyleCnt="3">
        <dgm:presLayoutVars>
          <dgm:chMax val="0"/>
          <dgm:chPref val="0"/>
          <dgm:bulletEnabled val="1"/>
        </dgm:presLayoutVars>
      </dgm:prSet>
      <dgm:spPr/>
      <dgm:t>
        <a:bodyPr/>
        <a:lstStyle/>
        <a:p>
          <a:endParaRPr lang="en-GB"/>
        </a:p>
      </dgm:t>
    </dgm:pt>
  </dgm:ptLst>
  <dgm:cxnLst>
    <dgm:cxn modelId="{CEA9EE26-36EC-4851-9E99-A0EA50B261B8}" type="presOf" srcId="{380B0892-09A6-45EB-A6E8-479E83829CC1}" destId="{FF13567A-DA8D-467A-8B37-89D63321D443}" srcOrd="0" destOrd="0" presId="urn:microsoft.com/office/officeart/2005/8/layout/chevron1"/>
    <dgm:cxn modelId="{E65C9C02-672A-4C8D-8163-7765E95593C1}" srcId="{968A5138-C8BA-40A5-8737-6AF429E52C61}" destId="{380B0892-09A6-45EB-A6E8-479E83829CC1}" srcOrd="0" destOrd="0" parTransId="{E675012F-E4B4-440E-83D9-7FF39E68D309}" sibTransId="{BE7C8450-2F7B-4DCB-986D-ED72243BD2F6}"/>
    <dgm:cxn modelId="{C0CDDEF1-5F2C-4FA8-8EF1-D370060CA815}" type="presOf" srcId="{968A5138-C8BA-40A5-8737-6AF429E52C61}" destId="{109593B5-1CB7-4AC1-B692-8D3E68A13F71}" srcOrd="0" destOrd="0" presId="urn:microsoft.com/office/officeart/2005/8/layout/chevron1"/>
    <dgm:cxn modelId="{8C6EC964-5481-41AA-9B4A-13384E1FE2A3}" srcId="{968A5138-C8BA-40A5-8737-6AF429E52C61}" destId="{BE279AF2-EDD8-4912-8269-1EFBACD47DA9}" srcOrd="2" destOrd="0" parTransId="{86828891-567F-41DC-B5F8-D27F4DF0A426}" sibTransId="{D08AB826-F2C1-4822-9F71-1C9AB106033E}"/>
    <dgm:cxn modelId="{5FA28726-9B99-476B-9704-54114D15A206}" type="presOf" srcId="{BE279AF2-EDD8-4912-8269-1EFBACD47DA9}" destId="{379F2023-EA58-4E99-AE3F-A89CA29F0EA5}" srcOrd="0" destOrd="0" presId="urn:microsoft.com/office/officeart/2005/8/layout/chevron1"/>
    <dgm:cxn modelId="{AAB90328-BC32-43E1-930E-BA3BCAB64E7E}" type="presOf" srcId="{89EC6FF3-2DC4-49FA-ACDB-718A6382C7EA}" destId="{01CCE973-6985-48AF-9856-69B257651799}" srcOrd="0" destOrd="0" presId="urn:microsoft.com/office/officeart/2005/8/layout/chevron1"/>
    <dgm:cxn modelId="{068E49C9-EEEC-4069-B9C8-92303AC03CB7}" srcId="{968A5138-C8BA-40A5-8737-6AF429E52C61}" destId="{89EC6FF3-2DC4-49FA-ACDB-718A6382C7EA}" srcOrd="1" destOrd="0" parTransId="{C70FAF7C-0AC9-43B6-9CF2-522D309AB9A8}" sibTransId="{2147D588-0EC5-41C8-9ABF-E1030D70DD4F}"/>
    <dgm:cxn modelId="{35775CBA-C224-4CA8-AC5E-4BA36466A51F}" type="presParOf" srcId="{109593B5-1CB7-4AC1-B692-8D3E68A13F71}" destId="{FF13567A-DA8D-467A-8B37-89D63321D443}" srcOrd="0" destOrd="0" presId="urn:microsoft.com/office/officeart/2005/8/layout/chevron1"/>
    <dgm:cxn modelId="{78293577-0147-458C-BA66-E6E8556E9256}" type="presParOf" srcId="{109593B5-1CB7-4AC1-B692-8D3E68A13F71}" destId="{F4D64647-38F9-42DA-A9A7-B536938DAA53}" srcOrd="1" destOrd="0" presId="urn:microsoft.com/office/officeart/2005/8/layout/chevron1"/>
    <dgm:cxn modelId="{D5B04165-CF4E-442E-B29C-A54001150F1F}" type="presParOf" srcId="{109593B5-1CB7-4AC1-B692-8D3E68A13F71}" destId="{01CCE973-6985-48AF-9856-69B257651799}" srcOrd="2" destOrd="0" presId="urn:microsoft.com/office/officeart/2005/8/layout/chevron1"/>
    <dgm:cxn modelId="{9FB8904D-4932-435E-A748-AF74CDFB8AE6}" type="presParOf" srcId="{109593B5-1CB7-4AC1-B692-8D3E68A13F71}" destId="{EACDD97E-CCE0-4F7B-8DF4-CA59DC314953}" srcOrd="3" destOrd="0" presId="urn:microsoft.com/office/officeart/2005/8/layout/chevron1"/>
    <dgm:cxn modelId="{15567D49-BD12-4D57-9D06-A2455D2C0F3B}" type="presParOf" srcId="{109593B5-1CB7-4AC1-B692-8D3E68A13F71}" destId="{379F2023-EA58-4E99-AE3F-A89CA29F0EA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A5138-C8BA-40A5-8737-6AF429E52C61}" type="doc">
      <dgm:prSet loTypeId="urn:microsoft.com/office/officeart/2005/8/layout/chevron1" loCatId="process" qsTypeId="urn:microsoft.com/office/officeart/2005/8/quickstyle/simple1" qsCatId="simple" csTypeId="urn:microsoft.com/office/officeart/2005/8/colors/accent1_2" csCatId="accent1" phldr="1"/>
      <dgm:spPr/>
    </dgm:pt>
    <dgm:pt modelId="{380B0892-09A6-45EB-A6E8-479E83829CC1}">
      <dgm:prSet phldrT="[Text]" custT="1"/>
      <dgm:spPr/>
      <dgm:t>
        <a:bodyPr/>
        <a:lstStyle/>
        <a:p>
          <a:r>
            <a:rPr lang="en-GB" sz="2400" dirty="0" smtClean="0">
              <a:latin typeface="+mn-lt"/>
              <a:cs typeface="Calibri" pitchFamily="34" charset="0"/>
            </a:rPr>
            <a:t>Pilot in H2020</a:t>
          </a:r>
          <a:endParaRPr lang="en-GB" sz="2400" dirty="0">
            <a:latin typeface="+mn-lt"/>
            <a:cs typeface="Calibri" pitchFamily="34" charset="0"/>
          </a:endParaRPr>
        </a:p>
      </dgm:t>
    </dgm:pt>
    <dgm:pt modelId="{E675012F-E4B4-440E-83D9-7FF39E68D309}" type="parTrans" cxnId="{E65C9C02-672A-4C8D-8163-7765E95593C1}">
      <dgm:prSet/>
      <dgm:spPr/>
      <dgm:t>
        <a:bodyPr/>
        <a:lstStyle/>
        <a:p>
          <a:endParaRPr lang="en-GB"/>
        </a:p>
      </dgm:t>
    </dgm:pt>
    <dgm:pt modelId="{BE7C8450-2F7B-4DCB-986D-ED72243BD2F6}" type="sibTrans" cxnId="{E65C9C02-672A-4C8D-8163-7765E95593C1}">
      <dgm:prSet/>
      <dgm:spPr/>
      <dgm:t>
        <a:bodyPr/>
        <a:lstStyle/>
        <a:p>
          <a:endParaRPr lang="en-GB"/>
        </a:p>
      </dgm:t>
    </dgm:pt>
    <dgm:pt modelId="{89EC6FF3-2DC4-49FA-ACDB-718A6382C7EA}">
      <dgm:prSet phldrT="[Text]" custT="1"/>
      <dgm:spPr/>
      <dgm:t>
        <a:bodyPr/>
        <a:lstStyle/>
        <a:p>
          <a:r>
            <a:rPr lang="en-GB" sz="2400" dirty="0" smtClean="0">
              <a:latin typeface="+mn-lt"/>
              <a:cs typeface="Calibri" pitchFamily="34" charset="0"/>
            </a:rPr>
            <a:t>Provision of support</a:t>
          </a:r>
        </a:p>
      </dgm:t>
    </dgm:pt>
    <dgm:pt modelId="{C70FAF7C-0AC9-43B6-9CF2-522D309AB9A8}" type="parTrans" cxnId="{068E49C9-EEEC-4069-B9C8-92303AC03CB7}">
      <dgm:prSet/>
      <dgm:spPr/>
      <dgm:t>
        <a:bodyPr/>
        <a:lstStyle/>
        <a:p>
          <a:endParaRPr lang="en-GB"/>
        </a:p>
      </dgm:t>
    </dgm:pt>
    <dgm:pt modelId="{2147D588-0EC5-41C8-9ABF-E1030D70DD4F}" type="sibTrans" cxnId="{068E49C9-EEEC-4069-B9C8-92303AC03CB7}">
      <dgm:prSet/>
      <dgm:spPr/>
      <dgm:t>
        <a:bodyPr/>
        <a:lstStyle/>
        <a:p>
          <a:endParaRPr lang="en-GB"/>
        </a:p>
      </dgm:t>
    </dgm:pt>
    <dgm:pt modelId="{BE279AF2-EDD8-4912-8269-1EFBACD47DA9}">
      <dgm:prSet phldrT="[Text]" custT="1"/>
      <dgm:spPr/>
      <dgm:t>
        <a:bodyPr/>
        <a:lstStyle/>
        <a:p>
          <a:r>
            <a:rPr lang="en-GB" sz="2400" dirty="0" smtClean="0">
              <a:latin typeface="+mn-lt"/>
              <a:cs typeface="Calibri" pitchFamily="34" charset="0"/>
            </a:rPr>
            <a:t>?</a:t>
          </a:r>
        </a:p>
      </dgm:t>
    </dgm:pt>
    <dgm:pt modelId="{86828891-567F-41DC-B5F8-D27F4DF0A426}" type="parTrans" cxnId="{8C6EC964-5481-41AA-9B4A-13384E1FE2A3}">
      <dgm:prSet/>
      <dgm:spPr/>
      <dgm:t>
        <a:bodyPr/>
        <a:lstStyle/>
        <a:p>
          <a:endParaRPr lang="en-GB"/>
        </a:p>
      </dgm:t>
    </dgm:pt>
    <dgm:pt modelId="{D08AB826-F2C1-4822-9F71-1C9AB106033E}" type="sibTrans" cxnId="{8C6EC964-5481-41AA-9B4A-13384E1FE2A3}">
      <dgm:prSet/>
      <dgm:spPr/>
      <dgm:t>
        <a:bodyPr/>
        <a:lstStyle/>
        <a:p>
          <a:endParaRPr lang="en-GB"/>
        </a:p>
      </dgm:t>
    </dgm:pt>
    <dgm:pt modelId="{109593B5-1CB7-4AC1-B692-8D3E68A13F71}" type="pres">
      <dgm:prSet presAssocID="{968A5138-C8BA-40A5-8737-6AF429E52C61}" presName="Name0" presStyleCnt="0">
        <dgm:presLayoutVars>
          <dgm:dir/>
          <dgm:animLvl val="lvl"/>
          <dgm:resizeHandles val="exact"/>
        </dgm:presLayoutVars>
      </dgm:prSet>
      <dgm:spPr/>
    </dgm:pt>
    <dgm:pt modelId="{FF13567A-DA8D-467A-8B37-89D63321D443}" type="pres">
      <dgm:prSet presAssocID="{380B0892-09A6-45EB-A6E8-479E83829CC1}" presName="parTxOnly" presStyleLbl="node1" presStyleIdx="0" presStyleCnt="3">
        <dgm:presLayoutVars>
          <dgm:chMax val="0"/>
          <dgm:chPref val="0"/>
          <dgm:bulletEnabled val="1"/>
        </dgm:presLayoutVars>
      </dgm:prSet>
      <dgm:spPr/>
      <dgm:t>
        <a:bodyPr/>
        <a:lstStyle/>
        <a:p>
          <a:endParaRPr lang="en-GB"/>
        </a:p>
      </dgm:t>
    </dgm:pt>
    <dgm:pt modelId="{F4D64647-38F9-42DA-A9A7-B536938DAA53}" type="pres">
      <dgm:prSet presAssocID="{BE7C8450-2F7B-4DCB-986D-ED72243BD2F6}" presName="parTxOnlySpace" presStyleCnt="0"/>
      <dgm:spPr/>
    </dgm:pt>
    <dgm:pt modelId="{01CCE973-6985-48AF-9856-69B257651799}" type="pres">
      <dgm:prSet presAssocID="{89EC6FF3-2DC4-49FA-ACDB-718A6382C7EA}" presName="parTxOnly" presStyleLbl="node1" presStyleIdx="1" presStyleCnt="3">
        <dgm:presLayoutVars>
          <dgm:chMax val="0"/>
          <dgm:chPref val="0"/>
          <dgm:bulletEnabled val="1"/>
        </dgm:presLayoutVars>
      </dgm:prSet>
      <dgm:spPr/>
      <dgm:t>
        <a:bodyPr/>
        <a:lstStyle/>
        <a:p>
          <a:endParaRPr lang="en-GB"/>
        </a:p>
      </dgm:t>
    </dgm:pt>
    <dgm:pt modelId="{EACDD97E-CCE0-4F7B-8DF4-CA59DC314953}" type="pres">
      <dgm:prSet presAssocID="{2147D588-0EC5-41C8-9ABF-E1030D70DD4F}" presName="parTxOnlySpace" presStyleCnt="0"/>
      <dgm:spPr/>
    </dgm:pt>
    <dgm:pt modelId="{379F2023-EA58-4E99-AE3F-A89CA29F0EA5}" type="pres">
      <dgm:prSet presAssocID="{BE279AF2-EDD8-4912-8269-1EFBACD47DA9}" presName="parTxOnly" presStyleLbl="node1" presStyleIdx="2" presStyleCnt="3">
        <dgm:presLayoutVars>
          <dgm:chMax val="0"/>
          <dgm:chPref val="0"/>
          <dgm:bulletEnabled val="1"/>
        </dgm:presLayoutVars>
      </dgm:prSet>
      <dgm:spPr/>
      <dgm:t>
        <a:bodyPr/>
        <a:lstStyle/>
        <a:p>
          <a:endParaRPr lang="en-GB"/>
        </a:p>
      </dgm:t>
    </dgm:pt>
  </dgm:ptLst>
  <dgm:cxnLst>
    <dgm:cxn modelId="{E65C9C02-672A-4C8D-8163-7765E95593C1}" srcId="{968A5138-C8BA-40A5-8737-6AF429E52C61}" destId="{380B0892-09A6-45EB-A6E8-479E83829CC1}" srcOrd="0" destOrd="0" parTransId="{E675012F-E4B4-440E-83D9-7FF39E68D309}" sibTransId="{BE7C8450-2F7B-4DCB-986D-ED72243BD2F6}"/>
    <dgm:cxn modelId="{812BDE9B-0241-49C5-8781-3B54A11F9CBF}" type="presOf" srcId="{BE279AF2-EDD8-4912-8269-1EFBACD47DA9}" destId="{379F2023-EA58-4E99-AE3F-A89CA29F0EA5}" srcOrd="0" destOrd="0" presId="urn:microsoft.com/office/officeart/2005/8/layout/chevron1"/>
    <dgm:cxn modelId="{6A65FC0C-A389-4D75-AD22-02B2B97EA4A2}" type="presOf" srcId="{89EC6FF3-2DC4-49FA-ACDB-718A6382C7EA}" destId="{01CCE973-6985-48AF-9856-69B257651799}" srcOrd="0" destOrd="0" presId="urn:microsoft.com/office/officeart/2005/8/layout/chevron1"/>
    <dgm:cxn modelId="{8C6EC964-5481-41AA-9B4A-13384E1FE2A3}" srcId="{968A5138-C8BA-40A5-8737-6AF429E52C61}" destId="{BE279AF2-EDD8-4912-8269-1EFBACD47DA9}" srcOrd="2" destOrd="0" parTransId="{86828891-567F-41DC-B5F8-D27F4DF0A426}" sibTransId="{D08AB826-F2C1-4822-9F71-1C9AB106033E}"/>
    <dgm:cxn modelId="{EB2A1310-C910-4CE5-912E-89DB4F3B0921}" type="presOf" srcId="{380B0892-09A6-45EB-A6E8-479E83829CC1}" destId="{FF13567A-DA8D-467A-8B37-89D63321D443}" srcOrd="0" destOrd="0" presId="urn:microsoft.com/office/officeart/2005/8/layout/chevron1"/>
    <dgm:cxn modelId="{068E49C9-EEEC-4069-B9C8-92303AC03CB7}" srcId="{968A5138-C8BA-40A5-8737-6AF429E52C61}" destId="{89EC6FF3-2DC4-49FA-ACDB-718A6382C7EA}" srcOrd="1" destOrd="0" parTransId="{C70FAF7C-0AC9-43B6-9CF2-522D309AB9A8}" sibTransId="{2147D588-0EC5-41C8-9ABF-E1030D70DD4F}"/>
    <dgm:cxn modelId="{E73BA41D-4981-4D03-B7FE-F3378B9F583E}" type="presOf" srcId="{968A5138-C8BA-40A5-8737-6AF429E52C61}" destId="{109593B5-1CB7-4AC1-B692-8D3E68A13F71}" srcOrd="0" destOrd="0" presId="urn:microsoft.com/office/officeart/2005/8/layout/chevron1"/>
    <dgm:cxn modelId="{9E8155B1-2D3E-4290-9BB3-53614B083F58}" type="presParOf" srcId="{109593B5-1CB7-4AC1-B692-8D3E68A13F71}" destId="{FF13567A-DA8D-467A-8B37-89D63321D443}" srcOrd="0" destOrd="0" presId="urn:microsoft.com/office/officeart/2005/8/layout/chevron1"/>
    <dgm:cxn modelId="{397F3BD3-ED48-4B0D-BEBB-FC98B416D91D}" type="presParOf" srcId="{109593B5-1CB7-4AC1-B692-8D3E68A13F71}" destId="{F4D64647-38F9-42DA-A9A7-B536938DAA53}" srcOrd="1" destOrd="0" presId="urn:microsoft.com/office/officeart/2005/8/layout/chevron1"/>
    <dgm:cxn modelId="{A9B800AC-E5EA-4DF4-8A92-31D77573F3DC}" type="presParOf" srcId="{109593B5-1CB7-4AC1-B692-8D3E68A13F71}" destId="{01CCE973-6985-48AF-9856-69B257651799}" srcOrd="2" destOrd="0" presId="urn:microsoft.com/office/officeart/2005/8/layout/chevron1"/>
    <dgm:cxn modelId="{E7841BEF-32F3-4E4F-85D1-1979E0001E0D}" type="presParOf" srcId="{109593B5-1CB7-4AC1-B692-8D3E68A13F71}" destId="{EACDD97E-CCE0-4F7B-8DF4-CA59DC314953}" srcOrd="3" destOrd="0" presId="urn:microsoft.com/office/officeart/2005/8/layout/chevron1"/>
    <dgm:cxn modelId="{695D3A49-7760-4085-87AE-60E9BE95C672}" type="presParOf" srcId="{109593B5-1CB7-4AC1-B692-8D3E68A13F71}" destId="{379F2023-EA58-4E99-AE3F-A89CA29F0EA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FCF62B-321A-4BC0-A895-17A02380D58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FC23D250-E237-45E5-A356-B890CF8B0154}">
      <dgm:prSet phldrT="[Text]"/>
      <dgm:spPr/>
      <dgm:t>
        <a:bodyPr/>
        <a:lstStyle/>
        <a:p>
          <a:r>
            <a:rPr lang="en-GB" dirty="0" smtClean="0"/>
            <a:t>CREATING DATA</a:t>
          </a:r>
          <a:endParaRPr lang="en-GB" dirty="0"/>
        </a:p>
      </dgm:t>
    </dgm:pt>
    <dgm:pt modelId="{3EAC05DF-34B0-4157-BC1F-93164B54CF2F}" type="parTrans" cxnId="{BF4540C9-4475-4EA1-A2DF-2133F77CA1D2}">
      <dgm:prSet/>
      <dgm:spPr/>
      <dgm:t>
        <a:bodyPr/>
        <a:lstStyle/>
        <a:p>
          <a:endParaRPr lang="en-GB"/>
        </a:p>
      </dgm:t>
    </dgm:pt>
    <dgm:pt modelId="{F2877FEF-0D6A-46CD-88A6-63C28B9A9768}" type="sibTrans" cxnId="{BF4540C9-4475-4EA1-A2DF-2133F77CA1D2}">
      <dgm:prSet/>
      <dgm:spPr/>
      <dgm:t>
        <a:bodyPr/>
        <a:lstStyle/>
        <a:p>
          <a:endParaRPr lang="en-GB"/>
        </a:p>
      </dgm:t>
    </dgm:pt>
    <dgm:pt modelId="{AB811FA7-581D-4AEA-92F1-DB69C7191C62}">
      <dgm:prSet phldrT="[Text]"/>
      <dgm:spPr/>
      <dgm:t>
        <a:bodyPr/>
        <a:lstStyle/>
        <a:p>
          <a:r>
            <a:rPr lang="en-GB" dirty="0" smtClean="0"/>
            <a:t>PROCESSING DATA</a:t>
          </a:r>
          <a:endParaRPr lang="en-GB" dirty="0"/>
        </a:p>
      </dgm:t>
    </dgm:pt>
    <dgm:pt modelId="{6F558079-E844-4A77-B8EE-081163500BC6}" type="parTrans" cxnId="{7F02E64D-BD41-42FF-8CCC-7B4089027A0E}">
      <dgm:prSet/>
      <dgm:spPr/>
      <dgm:t>
        <a:bodyPr/>
        <a:lstStyle/>
        <a:p>
          <a:endParaRPr lang="en-GB"/>
        </a:p>
      </dgm:t>
    </dgm:pt>
    <dgm:pt modelId="{E2D32038-DE36-43A5-859D-399F02E61B56}" type="sibTrans" cxnId="{7F02E64D-BD41-42FF-8CCC-7B4089027A0E}">
      <dgm:prSet/>
      <dgm:spPr/>
      <dgm:t>
        <a:bodyPr/>
        <a:lstStyle/>
        <a:p>
          <a:endParaRPr lang="en-GB"/>
        </a:p>
      </dgm:t>
    </dgm:pt>
    <dgm:pt modelId="{E6179190-DA40-4A2B-8ED1-368C53721692}">
      <dgm:prSet phldrT="[Text]"/>
      <dgm:spPr/>
      <dgm:t>
        <a:bodyPr/>
        <a:lstStyle/>
        <a:p>
          <a:r>
            <a:rPr lang="en-GB" dirty="0" smtClean="0"/>
            <a:t>ANALYSING DATA</a:t>
          </a:r>
          <a:endParaRPr lang="en-GB" dirty="0"/>
        </a:p>
      </dgm:t>
    </dgm:pt>
    <dgm:pt modelId="{D7C72B82-CE80-4570-BFED-7694DDC1D65B}" type="parTrans" cxnId="{441497EA-A138-4ADA-8162-2A727AB6D956}">
      <dgm:prSet/>
      <dgm:spPr/>
      <dgm:t>
        <a:bodyPr/>
        <a:lstStyle/>
        <a:p>
          <a:endParaRPr lang="en-GB"/>
        </a:p>
      </dgm:t>
    </dgm:pt>
    <dgm:pt modelId="{DABC674E-E8B4-4D87-8C9D-0372737792C9}" type="sibTrans" cxnId="{441497EA-A138-4ADA-8162-2A727AB6D956}">
      <dgm:prSet/>
      <dgm:spPr/>
      <dgm:t>
        <a:bodyPr/>
        <a:lstStyle/>
        <a:p>
          <a:endParaRPr lang="en-GB"/>
        </a:p>
      </dgm:t>
    </dgm:pt>
    <dgm:pt modelId="{59A93071-F438-46CA-A1CA-C7817C02D2F3}">
      <dgm:prSet phldrT="[Text]"/>
      <dgm:spPr/>
      <dgm:t>
        <a:bodyPr/>
        <a:lstStyle/>
        <a:p>
          <a:r>
            <a:rPr lang="en-GB" dirty="0" smtClean="0"/>
            <a:t>PRESERVING DATA</a:t>
          </a:r>
          <a:endParaRPr lang="en-GB" dirty="0"/>
        </a:p>
      </dgm:t>
    </dgm:pt>
    <dgm:pt modelId="{343838F6-6665-46A8-8D1C-96EA92968215}" type="parTrans" cxnId="{36C0C458-9ACC-4703-88B7-BBF5E1F40DF6}">
      <dgm:prSet/>
      <dgm:spPr/>
      <dgm:t>
        <a:bodyPr/>
        <a:lstStyle/>
        <a:p>
          <a:endParaRPr lang="en-GB"/>
        </a:p>
      </dgm:t>
    </dgm:pt>
    <dgm:pt modelId="{CDAA7ABA-1BDA-4A00-8714-AF699D04F11A}" type="sibTrans" cxnId="{36C0C458-9ACC-4703-88B7-BBF5E1F40DF6}">
      <dgm:prSet/>
      <dgm:spPr/>
      <dgm:t>
        <a:bodyPr/>
        <a:lstStyle/>
        <a:p>
          <a:endParaRPr lang="en-GB"/>
        </a:p>
      </dgm:t>
    </dgm:pt>
    <dgm:pt modelId="{02094E49-2528-4394-84AF-FD48DFBDA5CE}">
      <dgm:prSet phldrT="[Text]"/>
      <dgm:spPr/>
      <dgm:t>
        <a:bodyPr/>
        <a:lstStyle/>
        <a:p>
          <a:r>
            <a:rPr lang="en-GB" dirty="0" smtClean="0"/>
            <a:t>GIVING ACCESS TO DATA</a:t>
          </a:r>
          <a:endParaRPr lang="en-GB" dirty="0"/>
        </a:p>
      </dgm:t>
    </dgm:pt>
    <dgm:pt modelId="{9A989EB9-44F9-4BBE-90EA-EA997E468A6B}" type="parTrans" cxnId="{7BA59CA6-DD26-42B1-A7E8-237621CD9769}">
      <dgm:prSet/>
      <dgm:spPr/>
      <dgm:t>
        <a:bodyPr/>
        <a:lstStyle/>
        <a:p>
          <a:endParaRPr lang="en-GB"/>
        </a:p>
      </dgm:t>
    </dgm:pt>
    <dgm:pt modelId="{6BBDF233-33E7-4C5F-8A77-8B11F4EECE65}" type="sibTrans" cxnId="{7BA59CA6-DD26-42B1-A7E8-237621CD9769}">
      <dgm:prSet/>
      <dgm:spPr/>
      <dgm:t>
        <a:bodyPr/>
        <a:lstStyle/>
        <a:p>
          <a:endParaRPr lang="en-GB"/>
        </a:p>
      </dgm:t>
    </dgm:pt>
    <dgm:pt modelId="{5ABFC098-F24E-4FAA-9D52-E161195AE008}">
      <dgm:prSet phldrT="[Text]"/>
      <dgm:spPr/>
      <dgm:t>
        <a:bodyPr/>
        <a:lstStyle/>
        <a:p>
          <a:r>
            <a:rPr lang="en-GB" dirty="0" smtClean="0"/>
            <a:t>RE-USING DATA</a:t>
          </a:r>
          <a:endParaRPr lang="en-GB" dirty="0"/>
        </a:p>
      </dgm:t>
    </dgm:pt>
    <dgm:pt modelId="{62F1B7AD-B041-4030-AE1C-7B89913E00B3}" type="parTrans" cxnId="{A793CA4F-E83F-4025-92AB-C659A0A184AE}">
      <dgm:prSet/>
      <dgm:spPr/>
      <dgm:t>
        <a:bodyPr/>
        <a:lstStyle/>
        <a:p>
          <a:endParaRPr lang="en-GB"/>
        </a:p>
      </dgm:t>
    </dgm:pt>
    <dgm:pt modelId="{15C3DB5B-F16A-465A-9CE0-6C3F63F1D5D6}" type="sibTrans" cxnId="{A793CA4F-E83F-4025-92AB-C659A0A184AE}">
      <dgm:prSet/>
      <dgm:spPr/>
      <dgm:t>
        <a:bodyPr/>
        <a:lstStyle/>
        <a:p>
          <a:endParaRPr lang="en-GB"/>
        </a:p>
      </dgm:t>
    </dgm:pt>
    <dgm:pt modelId="{8C2C6728-653A-4846-8A92-421429B2549A}" type="pres">
      <dgm:prSet presAssocID="{9AFCF62B-321A-4BC0-A895-17A02380D584}" presName="cycle" presStyleCnt="0">
        <dgm:presLayoutVars>
          <dgm:dir/>
          <dgm:resizeHandles val="exact"/>
        </dgm:presLayoutVars>
      </dgm:prSet>
      <dgm:spPr/>
      <dgm:t>
        <a:bodyPr/>
        <a:lstStyle/>
        <a:p>
          <a:endParaRPr lang="en-GB"/>
        </a:p>
      </dgm:t>
    </dgm:pt>
    <dgm:pt modelId="{F44DD936-DD87-401D-8092-16245D4AB821}" type="pres">
      <dgm:prSet presAssocID="{FC23D250-E237-45E5-A356-B890CF8B0154}" presName="node" presStyleLbl="node1" presStyleIdx="0" presStyleCnt="6">
        <dgm:presLayoutVars>
          <dgm:bulletEnabled val="1"/>
        </dgm:presLayoutVars>
      </dgm:prSet>
      <dgm:spPr/>
      <dgm:t>
        <a:bodyPr/>
        <a:lstStyle/>
        <a:p>
          <a:endParaRPr lang="en-GB"/>
        </a:p>
      </dgm:t>
    </dgm:pt>
    <dgm:pt modelId="{55602E44-A259-403A-AA10-99E2C4CB5EEF}" type="pres">
      <dgm:prSet presAssocID="{F2877FEF-0D6A-46CD-88A6-63C28B9A9768}" presName="sibTrans" presStyleLbl="sibTrans2D1" presStyleIdx="0" presStyleCnt="6" custAng="11113312" custScaleX="144842"/>
      <dgm:spPr/>
      <dgm:t>
        <a:bodyPr/>
        <a:lstStyle/>
        <a:p>
          <a:endParaRPr lang="en-GB"/>
        </a:p>
      </dgm:t>
    </dgm:pt>
    <dgm:pt modelId="{820B4219-0B00-4CEC-BC60-7DC9DACABA06}" type="pres">
      <dgm:prSet presAssocID="{F2877FEF-0D6A-46CD-88A6-63C28B9A9768}" presName="connectorText" presStyleLbl="sibTrans2D1" presStyleIdx="0" presStyleCnt="6"/>
      <dgm:spPr/>
      <dgm:t>
        <a:bodyPr/>
        <a:lstStyle/>
        <a:p>
          <a:endParaRPr lang="en-GB"/>
        </a:p>
      </dgm:t>
    </dgm:pt>
    <dgm:pt modelId="{89050531-30EB-4718-AD16-9925E6B7109A}" type="pres">
      <dgm:prSet presAssocID="{AB811FA7-581D-4AEA-92F1-DB69C7191C62}" presName="node" presStyleLbl="node1" presStyleIdx="1" presStyleCnt="6">
        <dgm:presLayoutVars>
          <dgm:bulletEnabled val="1"/>
        </dgm:presLayoutVars>
      </dgm:prSet>
      <dgm:spPr/>
      <dgm:t>
        <a:bodyPr/>
        <a:lstStyle/>
        <a:p>
          <a:endParaRPr lang="en-GB"/>
        </a:p>
      </dgm:t>
    </dgm:pt>
    <dgm:pt modelId="{064CA767-CFE9-4BA1-9242-D90A150AD67B}" type="pres">
      <dgm:prSet presAssocID="{E2D32038-DE36-43A5-859D-399F02E61B56}" presName="sibTrans" presStyleLbl="sibTrans2D1" presStyleIdx="1" presStyleCnt="6" custAng="10800000" custScaleX="165197"/>
      <dgm:spPr/>
      <dgm:t>
        <a:bodyPr/>
        <a:lstStyle/>
        <a:p>
          <a:endParaRPr lang="en-GB"/>
        </a:p>
      </dgm:t>
    </dgm:pt>
    <dgm:pt modelId="{6E99BF20-B29B-4A74-A363-AB63C2D85643}" type="pres">
      <dgm:prSet presAssocID="{E2D32038-DE36-43A5-859D-399F02E61B56}" presName="connectorText" presStyleLbl="sibTrans2D1" presStyleIdx="1" presStyleCnt="6"/>
      <dgm:spPr/>
      <dgm:t>
        <a:bodyPr/>
        <a:lstStyle/>
        <a:p>
          <a:endParaRPr lang="en-GB"/>
        </a:p>
      </dgm:t>
    </dgm:pt>
    <dgm:pt modelId="{6EFBBC35-76F6-492F-A2EA-3D4229C3C3AF}" type="pres">
      <dgm:prSet presAssocID="{E6179190-DA40-4A2B-8ED1-368C53721692}" presName="node" presStyleLbl="node1" presStyleIdx="2" presStyleCnt="6" custAng="21387315">
        <dgm:presLayoutVars>
          <dgm:bulletEnabled val="1"/>
        </dgm:presLayoutVars>
      </dgm:prSet>
      <dgm:spPr/>
      <dgm:t>
        <a:bodyPr/>
        <a:lstStyle/>
        <a:p>
          <a:endParaRPr lang="en-GB"/>
        </a:p>
      </dgm:t>
    </dgm:pt>
    <dgm:pt modelId="{1A2BB2A6-9C80-4017-B4C9-7787FFE3ECED}" type="pres">
      <dgm:prSet presAssocID="{DABC674E-E8B4-4D87-8C9D-0372737792C9}" presName="sibTrans" presStyleLbl="sibTrans2D1" presStyleIdx="2" presStyleCnt="6" custAng="11058338" custScaleX="144187"/>
      <dgm:spPr/>
      <dgm:t>
        <a:bodyPr/>
        <a:lstStyle/>
        <a:p>
          <a:endParaRPr lang="en-GB"/>
        </a:p>
      </dgm:t>
    </dgm:pt>
    <dgm:pt modelId="{A68B1AA6-8A65-40F4-8878-D171DD96DC7F}" type="pres">
      <dgm:prSet presAssocID="{DABC674E-E8B4-4D87-8C9D-0372737792C9}" presName="connectorText" presStyleLbl="sibTrans2D1" presStyleIdx="2" presStyleCnt="6"/>
      <dgm:spPr/>
      <dgm:t>
        <a:bodyPr/>
        <a:lstStyle/>
        <a:p>
          <a:endParaRPr lang="en-GB"/>
        </a:p>
      </dgm:t>
    </dgm:pt>
    <dgm:pt modelId="{984F2FAB-11C3-44CE-A3CF-C5639BE5D9ED}" type="pres">
      <dgm:prSet presAssocID="{59A93071-F438-46CA-A1CA-C7817C02D2F3}" presName="node" presStyleLbl="node1" presStyleIdx="3" presStyleCnt="6">
        <dgm:presLayoutVars>
          <dgm:bulletEnabled val="1"/>
        </dgm:presLayoutVars>
      </dgm:prSet>
      <dgm:spPr/>
      <dgm:t>
        <a:bodyPr/>
        <a:lstStyle/>
        <a:p>
          <a:endParaRPr lang="en-GB"/>
        </a:p>
      </dgm:t>
    </dgm:pt>
    <dgm:pt modelId="{0E2061FF-78E2-478C-98ED-5BE2AC8BF4FE}" type="pres">
      <dgm:prSet presAssocID="{CDAA7ABA-1BDA-4A00-8714-AF699D04F11A}" presName="sibTrans" presStyleLbl="sibTrans2D1" presStyleIdx="3" presStyleCnt="6" custAng="11301361" custScaleX="167426"/>
      <dgm:spPr/>
      <dgm:t>
        <a:bodyPr/>
        <a:lstStyle/>
        <a:p>
          <a:endParaRPr lang="en-GB"/>
        </a:p>
      </dgm:t>
    </dgm:pt>
    <dgm:pt modelId="{28F38A19-0568-4F52-8EA3-51B5B55BC4E7}" type="pres">
      <dgm:prSet presAssocID="{CDAA7ABA-1BDA-4A00-8714-AF699D04F11A}" presName="connectorText" presStyleLbl="sibTrans2D1" presStyleIdx="3" presStyleCnt="6"/>
      <dgm:spPr/>
      <dgm:t>
        <a:bodyPr/>
        <a:lstStyle/>
        <a:p>
          <a:endParaRPr lang="en-GB"/>
        </a:p>
      </dgm:t>
    </dgm:pt>
    <dgm:pt modelId="{AD954F19-3196-4E35-BA10-F0E1D663F060}" type="pres">
      <dgm:prSet presAssocID="{02094E49-2528-4394-84AF-FD48DFBDA5CE}" presName="node" presStyleLbl="node1" presStyleIdx="4" presStyleCnt="6">
        <dgm:presLayoutVars>
          <dgm:bulletEnabled val="1"/>
        </dgm:presLayoutVars>
      </dgm:prSet>
      <dgm:spPr/>
      <dgm:t>
        <a:bodyPr/>
        <a:lstStyle/>
        <a:p>
          <a:endParaRPr lang="en-GB"/>
        </a:p>
      </dgm:t>
    </dgm:pt>
    <dgm:pt modelId="{73D06381-D924-4AB1-9E68-7059333CAD7E}" type="pres">
      <dgm:prSet presAssocID="{6BBDF233-33E7-4C5F-8A77-8B11F4EECE65}" presName="sibTrans" presStyleLbl="sibTrans2D1" presStyleIdx="4" presStyleCnt="6" custAng="11030031" custScaleX="137329"/>
      <dgm:spPr/>
      <dgm:t>
        <a:bodyPr/>
        <a:lstStyle/>
        <a:p>
          <a:endParaRPr lang="en-GB"/>
        </a:p>
      </dgm:t>
    </dgm:pt>
    <dgm:pt modelId="{CA3EB6CC-CCB4-4278-AD65-ED03A42AAE20}" type="pres">
      <dgm:prSet presAssocID="{6BBDF233-33E7-4C5F-8A77-8B11F4EECE65}" presName="connectorText" presStyleLbl="sibTrans2D1" presStyleIdx="4" presStyleCnt="6"/>
      <dgm:spPr/>
      <dgm:t>
        <a:bodyPr/>
        <a:lstStyle/>
        <a:p>
          <a:endParaRPr lang="en-GB"/>
        </a:p>
      </dgm:t>
    </dgm:pt>
    <dgm:pt modelId="{66DC83D7-F81A-4B90-A592-87A3F1B8332B}" type="pres">
      <dgm:prSet presAssocID="{5ABFC098-F24E-4FAA-9D52-E161195AE008}" presName="node" presStyleLbl="node1" presStyleIdx="5" presStyleCnt="6">
        <dgm:presLayoutVars>
          <dgm:bulletEnabled val="1"/>
        </dgm:presLayoutVars>
      </dgm:prSet>
      <dgm:spPr/>
      <dgm:t>
        <a:bodyPr/>
        <a:lstStyle/>
        <a:p>
          <a:endParaRPr lang="en-GB"/>
        </a:p>
      </dgm:t>
    </dgm:pt>
    <dgm:pt modelId="{EA965ABB-A46D-4AD8-93C8-BDA348C8EAE5}" type="pres">
      <dgm:prSet presAssocID="{15C3DB5B-F16A-465A-9CE0-6C3F63F1D5D6}" presName="sibTrans" presStyleLbl="sibTrans2D1" presStyleIdx="5" presStyleCnt="6" custAng="4029846" custFlipHor="1" custScaleX="124074"/>
      <dgm:spPr/>
      <dgm:t>
        <a:bodyPr/>
        <a:lstStyle/>
        <a:p>
          <a:endParaRPr lang="en-GB"/>
        </a:p>
      </dgm:t>
    </dgm:pt>
    <dgm:pt modelId="{D73CAD11-DAD1-4E88-B3FE-6CB822C377CB}" type="pres">
      <dgm:prSet presAssocID="{15C3DB5B-F16A-465A-9CE0-6C3F63F1D5D6}" presName="connectorText" presStyleLbl="sibTrans2D1" presStyleIdx="5" presStyleCnt="6"/>
      <dgm:spPr/>
      <dgm:t>
        <a:bodyPr/>
        <a:lstStyle/>
        <a:p>
          <a:endParaRPr lang="en-GB"/>
        </a:p>
      </dgm:t>
    </dgm:pt>
  </dgm:ptLst>
  <dgm:cxnLst>
    <dgm:cxn modelId="{89F3AEB0-8D0A-49DE-A45E-FF121D61B7A2}" type="presOf" srcId="{E2D32038-DE36-43A5-859D-399F02E61B56}" destId="{6E99BF20-B29B-4A74-A363-AB63C2D85643}" srcOrd="1" destOrd="0" presId="urn:microsoft.com/office/officeart/2005/8/layout/cycle2"/>
    <dgm:cxn modelId="{A793CA4F-E83F-4025-92AB-C659A0A184AE}" srcId="{9AFCF62B-321A-4BC0-A895-17A02380D584}" destId="{5ABFC098-F24E-4FAA-9D52-E161195AE008}" srcOrd="5" destOrd="0" parTransId="{62F1B7AD-B041-4030-AE1C-7B89913E00B3}" sibTransId="{15C3DB5B-F16A-465A-9CE0-6C3F63F1D5D6}"/>
    <dgm:cxn modelId="{25FDC9F5-486B-460D-B6E7-54CF9CAFA71B}" type="presOf" srcId="{CDAA7ABA-1BDA-4A00-8714-AF699D04F11A}" destId="{28F38A19-0568-4F52-8EA3-51B5B55BC4E7}" srcOrd="1" destOrd="0" presId="urn:microsoft.com/office/officeart/2005/8/layout/cycle2"/>
    <dgm:cxn modelId="{5975768F-D120-4EDD-8F8B-153962C7B533}" type="presOf" srcId="{59A93071-F438-46CA-A1CA-C7817C02D2F3}" destId="{984F2FAB-11C3-44CE-A3CF-C5639BE5D9ED}" srcOrd="0" destOrd="0" presId="urn:microsoft.com/office/officeart/2005/8/layout/cycle2"/>
    <dgm:cxn modelId="{441497EA-A138-4ADA-8162-2A727AB6D956}" srcId="{9AFCF62B-321A-4BC0-A895-17A02380D584}" destId="{E6179190-DA40-4A2B-8ED1-368C53721692}" srcOrd="2" destOrd="0" parTransId="{D7C72B82-CE80-4570-BFED-7694DDC1D65B}" sibTransId="{DABC674E-E8B4-4D87-8C9D-0372737792C9}"/>
    <dgm:cxn modelId="{36C0C458-9ACC-4703-88B7-BBF5E1F40DF6}" srcId="{9AFCF62B-321A-4BC0-A895-17A02380D584}" destId="{59A93071-F438-46CA-A1CA-C7817C02D2F3}" srcOrd="3" destOrd="0" parTransId="{343838F6-6665-46A8-8D1C-96EA92968215}" sibTransId="{CDAA7ABA-1BDA-4A00-8714-AF699D04F11A}"/>
    <dgm:cxn modelId="{7F02E64D-BD41-42FF-8CCC-7B4089027A0E}" srcId="{9AFCF62B-321A-4BC0-A895-17A02380D584}" destId="{AB811FA7-581D-4AEA-92F1-DB69C7191C62}" srcOrd="1" destOrd="0" parTransId="{6F558079-E844-4A77-B8EE-081163500BC6}" sibTransId="{E2D32038-DE36-43A5-859D-399F02E61B56}"/>
    <dgm:cxn modelId="{7BA59CA6-DD26-42B1-A7E8-237621CD9769}" srcId="{9AFCF62B-321A-4BC0-A895-17A02380D584}" destId="{02094E49-2528-4394-84AF-FD48DFBDA5CE}" srcOrd="4" destOrd="0" parTransId="{9A989EB9-44F9-4BBE-90EA-EA997E468A6B}" sibTransId="{6BBDF233-33E7-4C5F-8A77-8B11F4EECE65}"/>
    <dgm:cxn modelId="{9E399F26-2DEB-4234-AE93-5FA546E68DAE}" type="presOf" srcId="{F2877FEF-0D6A-46CD-88A6-63C28B9A9768}" destId="{820B4219-0B00-4CEC-BC60-7DC9DACABA06}" srcOrd="1" destOrd="0" presId="urn:microsoft.com/office/officeart/2005/8/layout/cycle2"/>
    <dgm:cxn modelId="{F2FDA283-A8BC-41A6-8AAD-4129046E7542}" type="presOf" srcId="{E6179190-DA40-4A2B-8ED1-368C53721692}" destId="{6EFBBC35-76F6-492F-A2EA-3D4229C3C3AF}" srcOrd="0" destOrd="0" presId="urn:microsoft.com/office/officeart/2005/8/layout/cycle2"/>
    <dgm:cxn modelId="{CB4A3630-FC94-4AF7-9ABB-4DE8EB532338}" type="presOf" srcId="{DABC674E-E8B4-4D87-8C9D-0372737792C9}" destId="{A68B1AA6-8A65-40F4-8878-D171DD96DC7F}" srcOrd="1" destOrd="0" presId="urn:microsoft.com/office/officeart/2005/8/layout/cycle2"/>
    <dgm:cxn modelId="{F3A11AA9-50FD-479B-88D2-285A81DA5B1B}" type="presOf" srcId="{DABC674E-E8B4-4D87-8C9D-0372737792C9}" destId="{1A2BB2A6-9C80-4017-B4C9-7787FFE3ECED}" srcOrd="0" destOrd="0" presId="urn:microsoft.com/office/officeart/2005/8/layout/cycle2"/>
    <dgm:cxn modelId="{2423FC8A-1363-4908-B2E5-1F47C6AA82B1}" type="presOf" srcId="{F2877FEF-0D6A-46CD-88A6-63C28B9A9768}" destId="{55602E44-A259-403A-AA10-99E2C4CB5EEF}" srcOrd="0" destOrd="0" presId="urn:microsoft.com/office/officeart/2005/8/layout/cycle2"/>
    <dgm:cxn modelId="{BA906675-9049-4965-8C06-417786AD51CF}" type="presOf" srcId="{5ABFC098-F24E-4FAA-9D52-E161195AE008}" destId="{66DC83D7-F81A-4B90-A592-87A3F1B8332B}" srcOrd="0" destOrd="0" presId="urn:microsoft.com/office/officeart/2005/8/layout/cycle2"/>
    <dgm:cxn modelId="{0CBCF3FC-4D7B-4553-BD5C-32939295BAD9}" type="presOf" srcId="{02094E49-2528-4394-84AF-FD48DFBDA5CE}" destId="{AD954F19-3196-4E35-BA10-F0E1D663F060}" srcOrd="0" destOrd="0" presId="urn:microsoft.com/office/officeart/2005/8/layout/cycle2"/>
    <dgm:cxn modelId="{7DEE553D-3340-4E60-872E-187512FB4A53}" type="presOf" srcId="{15C3DB5B-F16A-465A-9CE0-6C3F63F1D5D6}" destId="{D73CAD11-DAD1-4E88-B3FE-6CB822C377CB}" srcOrd="1" destOrd="0" presId="urn:microsoft.com/office/officeart/2005/8/layout/cycle2"/>
    <dgm:cxn modelId="{06CDA7C7-1685-4EC2-9962-02CD25557D57}" type="presOf" srcId="{FC23D250-E237-45E5-A356-B890CF8B0154}" destId="{F44DD936-DD87-401D-8092-16245D4AB821}" srcOrd="0" destOrd="0" presId="urn:microsoft.com/office/officeart/2005/8/layout/cycle2"/>
    <dgm:cxn modelId="{6F3FF6E4-DDF9-451E-9AD0-F9DB3929AED6}" type="presOf" srcId="{AB811FA7-581D-4AEA-92F1-DB69C7191C62}" destId="{89050531-30EB-4718-AD16-9925E6B7109A}" srcOrd="0" destOrd="0" presId="urn:microsoft.com/office/officeart/2005/8/layout/cycle2"/>
    <dgm:cxn modelId="{BF4540C9-4475-4EA1-A2DF-2133F77CA1D2}" srcId="{9AFCF62B-321A-4BC0-A895-17A02380D584}" destId="{FC23D250-E237-45E5-A356-B890CF8B0154}" srcOrd="0" destOrd="0" parTransId="{3EAC05DF-34B0-4157-BC1F-93164B54CF2F}" sibTransId="{F2877FEF-0D6A-46CD-88A6-63C28B9A9768}"/>
    <dgm:cxn modelId="{D0CB30DF-0E6D-4AA1-AE8F-84AD2998D189}" type="presOf" srcId="{CDAA7ABA-1BDA-4A00-8714-AF699D04F11A}" destId="{0E2061FF-78E2-478C-98ED-5BE2AC8BF4FE}" srcOrd="0" destOrd="0" presId="urn:microsoft.com/office/officeart/2005/8/layout/cycle2"/>
    <dgm:cxn modelId="{AAF08FDB-73FC-443F-B52B-1E9E91FA3C12}" type="presOf" srcId="{6BBDF233-33E7-4C5F-8A77-8B11F4EECE65}" destId="{73D06381-D924-4AB1-9E68-7059333CAD7E}" srcOrd="0" destOrd="0" presId="urn:microsoft.com/office/officeart/2005/8/layout/cycle2"/>
    <dgm:cxn modelId="{9689C097-4C23-4398-B362-1AD81F011CE6}" type="presOf" srcId="{15C3DB5B-F16A-465A-9CE0-6C3F63F1D5D6}" destId="{EA965ABB-A46D-4AD8-93C8-BDA348C8EAE5}" srcOrd="0" destOrd="0" presId="urn:microsoft.com/office/officeart/2005/8/layout/cycle2"/>
    <dgm:cxn modelId="{120C0A23-040C-4671-85C8-52CD1802ACB9}" type="presOf" srcId="{E2D32038-DE36-43A5-859D-399F02E61B56}" destId="{064CA767-CFE9-4BA1-9242-D90A150AD67B}" srcOrd="0" destOrd="0" presId="urn:microsoft.com/office/officeart/2005/8/layout/cycle2"/>
    <dgm:cxn modelId="{E42E7B08-0A5C-4F0A-8D76-20889B48AB27}" type="presOf" srcId="{9AFCF62B-321A-4BC0-A895-17A02380D584}" destId="{8C2C6728-653A-4846-8A92-421429B2549A}" srcOrd="0" destOrd="0" presId="urn:microsoft.com/office/officeart/2005/8/layout/cycle2"/>
    <dgm:cxn modelId="{A830C320-42B4-4AF3-878A-0C838B9608C9}" type="presOf" srcId="{6BBDF233-33E7-4C5F-8A77-8B11F4EECE65}" destId="{CA3EB6CC-CCB4-4278-AD65-ED03A42AAE20}" srcOrd="1" destOrd="0" presId="urn:microsoft.com/office/officeart/2005/8/layout/cycle2"/>
    <dgm:cxn modelId="{2C4B094B-0F11-45B3-B55E-99997600C8DD}" type="presParOf" srcId="{8C2C6728-653A-4846-8A92-421429B2549A}" destId="{F44DD936-DD87-401D-8092-16245D4AB821}" srcOrd="0" destOrd="0" presId="urn:microsoft.com/office/officeart/2005/8/layout/cycle2"/>
    <dgm:cxn modelId="{0D46C400-1336-4AD2-B0EE-9F3682E95BD6}" type="presParOf" srcId="{8C2C6728-653A-4846-8A92-421429B2549A}" destId="{55602E44-A259-403A-AA10-99E2C4CB5EEF}" srcOrd="1" destOrd="0" presId="urn:microsoft.com/office/officeart/2005/8/layout/cycle2"/>
    <dgm:cxn modelId="{BEAE61CB-A3A9-448E-B38B-54F817FFAB90}" type="presParOf" srcId="{55602E44-A259-403A-AA10-99E2C4CB5EEF}" destId="{820B4219-0B00-4CEC-BC60-7DC9DACABA06}" srcOrd="0" destOrd="0" presId="urn:microsoft.com/office/officeart/2005/8/layout/cycle2"/>
    <dgm:cxn modelId="{38E05D9E-B851-4ACD-B731-34C115066B8C}" type="presParOf" srcId="{8C2C6728-653A-4846-8A92-421429B2549A}" destId="{89050531-30EB-4718-AD16-9925E6B7109A}" srcOrd="2" destOrd="0" presId="urn:microsoft.com/office/officeart/2005/8/layout/cycle2"/>
    <dgm:cxn modelId="{646C2B6C-D6B5-4032-90D5-E7D51659A8E6}" type="presParOf" srcId="{8C2C6728-653A-4846-8A92-421429B2549A}" destId="{064CA767-CFE9-4BA1-9242-D90A150AD67B}" srcOrd="3" destOrd="0" presId="urn:microsoft.com/office/officeart/2005/8/layout/cycle2"/>
    <dgm:cxn modelId="{C987ADDE-A99D-494E-924C-F2FF724EB999}" type="presParOf" srcId="{064CA767-CFE9-4BA1-9242-D90A150AD67B}" destId="{6E99BF20-B29B-4A74-A363-AB63C2D85643}" srcOrd="0" destOrd="0" presId="urn:microsoft.com/office/officeart/2005/8/layout/cycle2"/>
    <dgm:cxn modelId="{0DA5AA36-ECA7-40EB-86DA-9C57FC53A347}" type="presParOf" srcId="{8C2C6728-653A-4846-8A92-421429B2549A}" destId="{6EFBBC35-76F6-492F-A2EA-3D4229C3C3AF}" srcOrd="4" destOrd="0" presId="urn:microsoft.com/office/officeart/2005/8/layout/cycle2"/>
    <dgm:cxn modelId="{200A604F-F18F-4A5B-B2DC-C1EEE0FC44D0}" type="presParOf" srcId="{8C2C6728-653A-4846-8A92-421429B2549A}" destId="{1A2BB2A6-9C80-4017-B4C9-7787FFE3ECED}" srcOrd="5" destOrd="0" presId="urn:microsoft.com/office/officeart/2005/8/layout/cycle2"/>
    <dgm:cxn modelId="{9A0EC5D2-F48C-4E55-8261-8F3288B2FA4F}" type="presParOf" srcId="{1A2BB2A6-9C80-4017-B4C9-7787FFE3ECED}" destId="{A68B1AA6-8A65-40F4-8878-D171DD96DC7F}" srcOrd="0" destOrd="0" presId="urn:microsoft.com/office/officeart/2005/8/layout/cycle2"/>
    <dgm:cxn modelId="{3332FADC-5138-44E2-84A9-86843A34D0A5}" type="presParOf" srcId="{8C2C6728-653A-4846-8A92-421429B2549A}" destId="{984F2FAB-11C3-44CE-A3CF-C5639BE5D9ED}" srcOrd="6" destOrd="0" presId="urn:microsoft.com/office/officeart/2005/8/layout/cycle2"/>
    <dgm:cxn modelId="{BDA24F0F-6809-415F-81C2-BF3679E31E5A}" type="presParOf" srcId="{8C2C6728-653A-4846-8A92-421429B2549A}" destId="{0E2061FF-78E2-478C-98ED-5BE2AC8BF4FE}" srcOrd="7" destOrd="0" presId="urn:microsoft.com/office/officeart/2005/8/layout/cycle2"/>
    <dgm:cxn modelId="{4986C3BA-247E-4CA0-BA8C-B8A82B7C1744}" type="presParOf" srcId="{0E2061FF-78E2-478C-98ED-5BE2AC8BF4FE}" destId="{28F38A19-0568-4F52-8EA3-51B5B55BC4E7}" srcOrd="0" destOrd="0" presId="urn:microsoft.com/office/officeart/2005/8/layout/cycle2"/>
    <dgm:cxn modelId="{C01FB1AA-6DA4-4DA4-82B0-7877A97F3E09}" type="presParOf" srcId="{8C2C6728-653A-4846-8A92-421429B2549A}" destId="{AD954F19-3196-4E35-BA10-F0E1D663F060}" srcOrd="8" destOrd="0" presId="urn:microsoft.com/office/officeart/2005/8/layout/cycle2"/>
    <dgm:cxn modelId="{016CA786-198A-46B6-8C3E-1703ECB194DF}" type="presParOf" srcId="{8C2C6728-653A-4846-8A92-421429B2549A}" destId="{73D06381-D924-4AB1-9E68-7059333CAD7E}" srcOrd="9" destOrd="0" presId="urn:microsoft.com/office/officeart/2005/8/layout/cycle2"/>
    <dgm:cxn modelId="{16C9F9CA-5B6D-43E3-9CE6-D2567232B52A}" type="presParOf" srcId="{73D06381-D924-4AB1-9E68-7059333CAD7E}" destId="{CA3EB6CC-CCB4-4278-AD65-ED03A42AAE20}" srcOrd="0" destOrd="0" presId="urn:microsoft.com/office/officeart/2005/8/layout/cycle2"/>
    <dgm:cxn modelId="{A4269A03-29E8-47DB-80CB-18793E7161BE}" type="presParOf" srcId="{8C2C6728-653A-4846-8A92-421429B2549A}" destId="{66DC83D7-F81A-4B90-A592-87A3F1B8332B}" srcOrd="10" destOrd="0" presId="urn:microsoft.com/office/officeart/2005/8/layout/cycle2"/>
    <dgm:cxn modelId="{6D0894E6-5D3B-4FDD-AC27-765B0324BAE8}" type="presParOf" srcId="{8C2C6728-653A-4846-8A92-421429B2549A}" destId="{EA965ABB-A46D-4AD8-93C8-BDA348C8EAE5}" srcOrd="11" destOrd="0" presId="urn:microsoft.com/office/officeart/2005/8/layout/cycle2"/>
    <dgm:cxn modelId="{AEEBFDD6-8106-4724-B1FA-DF52220D4071}" type="presParOf" srcId="{EA965ABB-A46D-4AD8-93C8-BDA348C8EAE5}" destId="{D73CAD11-DAD1-4E88-B3FE-6CB822C377CB}"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7591AD57-36F0-42D4-AE41-E930ACB4D438}" type="datetimeFigureOut">
              <a:rPr lang="en-GB" smtClean="0"/>
              <a:pPr/>
              <a:t>20/06/2017</a:t>
            </a:fld>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49FB532F-94C9-44EF-BF78-DEB562F14294}" type="slidenum">
              <a:rPr lang="en-GB" smtClean="0"/>
              <a:pPr/>
              <a:t>‹#›</a:t>
            </a:fld>
            <a:endParaRPr lang="en-GB"/>
          </a:p>
        </p:txBody>
      </p:sp>
    </p:spTree>
    <p:extLst>
      <p:ext uri="{BB962C8B-B14F-4D97-AF65-F5344CB8AC3E}">
        <p14:creationId xmlns:p14="http://schemas.microsoft.com/office/powerpoint/2010/main" val="2687548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DF93B942-E355-40D6-9CAC-B2B9E99F0941}" type="datetimeFigureOut">
              <a:rPr lang="en-GB" smtClean="0"/>
              <a:pPr/>
              <a:t>20/06/2017</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7D228C0B-2348-4FD8-BF51-EC56E7D6ED2C}" type="slidenum">
              <a:rPr lang="en-GB" smtClean="0"/>
              <a:pPr/>
              <a:t>‹#›</a:t>
            </a:fld>
            <a:endParaRPr lang="en-GB"/>
          </a:p>
        </p:txBody>
      </p:sp>
    </p:spTree>
    <p:extLst>
      <p:ext uri="{BB962C8B-B14F-4D97-AF65-F5344CB8AC3E}">
        <p14:creationId xmlns:p14="http://schemas.microsoft.com/office/powerpoint/2010/main"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background to this is about making the most of the data that has been created</a:t>
            </a:r>
            <a:r>
              <a:rPr lang="en-GB" baseline="0" dirty="0" smtClean="0"/>
              <a:t> through publicly funded research. The guidelines speak of</a:t>
            </a:r>
            <a:r>
              <a:rPr lang="en-GB" dirty="0" smtClean="0"/>
              <a:t>:</a:t>
            </a:r>
          </a:p>
          <a:p>
            <a:pPr>
              <a:buFont typeface="Arial" pitchFamily="34" charset="0"/>
              <a:buChar char="•"/>
            </a:pPr>
            <a:r>
              <a:rPr lang="en-GB" dirty="0" smtClean="0"/>
              <a:t> Improved quality of results</a:t>
            </a:r>
          </a:p>
          <a:p>
            <a:pPr>
              <a:buFont typeface="Arial" pitchFamily="34" charset="0"/>
              <a:buChar char="•"/>
            </a:pPr>
            <a:r>
              <a:rPr lang="en-GB" dirty="0" smtClean="0"/>
              <a:t> Greater efficiency</a:t>
            </a:r>
          </a:p>
          <a:p>
            <a:pPr>
              <a:buFont typeface="Arial" pitchFamily="34" charset="0"/>
              <a:buChar char="•"/>
            </a:pPr>
            <a:r>
              <a:rPr lang="en-GB" dirty="0" smtClean="0"/>
              <a:t> Faster to market = faster growth</a:t>
            </a:r>
          </a:p>
          <a:p>
            <a:pPr>
              <a:buFont typeface="Arial" pitchFamily="34" charset="0"/>
              <a:buChar char="•"/>
            </a:pPr>
            <a:r>
              <a:rPr lang="en-GB" dirty="0" smtClean="0"/>
              <a:t> Improved transparency</a:t>
            </a:r>
            <a:r>
              <a:rPr lang="en-GB" baseline="0" dirty="0" smtClean="0"/>
              <a:t> of the scientific process</a:t>
            </a:r>
            <a:endParaRPr lang="en-GB" dirty="0"/>
          </a:p>
        </p:txBody>
      </p:sp>
      <p:sp>
        <p:nvSpPr>
          <p:cNvPr id="4" name="Slide Number Placeholder 3"/>
          <p:cNvSpPr>
            <a:spLocks noGrp="1"/>
          </p:cNvSpPr>
          <p:nvPr>
            <p:ph type="sldNum" sz="quarter" idx="10"/>
          </p:nvPr>
        </p:nvSpPr>
        <p:spPr/>
        <p:txBody>
          <a:bodyPr/>
          <a:lstStyle/>
          <a:p>
            <a:fld id="{BB9885C1-2930-4BC7-8C98-6875A001E86E}" type="slidenum">
              <a:rPr lang="en-GB" smtClean="0"/>
              <a:pPr/>
              <a:t>4</a:t>
            </a:fld>
            <a:endParaRPr lang="en-GB"/>
          </a:p>
        </p:txBody>
      </p:sp>
    </p:spTree>
    <p:extLst>
      <p:ext uri="{BB962C8B-B14F-4D97-AF65-F5344CB8AC3E}">
        <p14:creationId xmlns:p14="http://schemas.microsoft.com/office/powerpoint/2010/main" val="3514591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smtClean="0">
              <a:latin typeface="Calibri" pitchFamily="34" charset="0"/>
            </a:endParaRPr>
          </a:p>
        </p:txBody>
      </p:sp>
      <p:sp>
        <p:nvSpPr>
          <p:cNvPr id="39940"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E52F64DF-81D3-42F7-947F-0B17DCA6D357}" type="slidenum">
              <a:rPr lang="en-GB" altLang="en-US" sz="1200">
                <a:solidFill>
                  <a:srgbClr val="000000"/>
                </a:solidFill>
                <a:latin typeface="Calibri" pitchFamily="34" charset="0"/>
              </a:rPr>
              <a:pPr algn="r" defTabSz="422041"/>
              <a:t>18</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241339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Data</a:t>
            </a:r>
            <a:r>
              <a:rPr lang="en-GB" baseline="0" dirty="0" smtClean="0"/>
              <a:t> Management Plan is often written early on in the research process to determine what data will be created and how it will be managed. Sometime you are asked for a DMP as part of a grant application, but they are useful to write regardless as it helps to develop consistent procedures from the outset.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20</a:t>
            </a:fld>
            <a:endParaRPr lang="en-US"/>
          </a:p>
        </p:txBody>
      </p:sp>
    </p:spTree>
    <p:extLst>
      <p:ext uri="{BB962C8B-B14F-4D97-AF65-F5344CB8AC3E}">
        <p14:creationId xmlns:p14="http://schemas.microsoft.com/office/powerpoint/2010/main" val="18980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Let’s adopt the</a:t>
            </a:r>
            <a:r>
              <a:rPr lang="nl-NL" baseline="0" dirty="0"/>
              <a:t> perspective of a future data user – maybe yourself: w</a:t>
            </a:r>
            <a:r>
              <a:rPr lang="nl-NL" dirty="0"/>
              <a:t>hat should your data organisation – folders</a:t>
            </a:r>
            <a:r>
              <a:rPr lang="nl-NL" baseline="0" dirty="0"/>
              <a:t> with data, metadata and documentation –</a:t>
            </a:r>
            <a:r>
              <a:rPr lang="nl-NL" dirty="0"/>
              <a:t> look like at the moment that you start sharing - outside your team - and archiving?</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indent="0" algn="l" defTabSz="457200" rtl="0" eaLnBrk="1" fontAlgn="auto" latinLnBrk="0" hangingPunct="1">
              <a:lnSpc>
                <a:spcPct val="100000"/>
              </a:lnSpc>
              <a:spcBef>
                <a:spcPts val="0"/>
              </a:spcBef>
              <a:spcAft>
                <a:spcPts val="0"/>
              </a:spcAft>
              <a:buClrTx/>
              <a:buSzTx/>
              <a:buFontTx/>
              <a:buNone/>
              <a:tabLst/>
              <a:defRPr/>
            </a:pPr>
            <a:r>
              <a:rPr lang="nl-NL" dirty="0"/>
              <a:t>When you are part of a</a:t>
            </a:r>
            <a:r>
              <a:rPr lang="nl-NL" baseline="0" dirty="0"/>
              <a:t> large project which has been going on for some years already, this may be obvious, but for many researchers it isn’t clear from the start. </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indent="0" algn="l" defTabSz="457200" rtl="0" eaLnBrk="1" fontAlgn="auto" latinLnBrk="0" hangingPunct="1">
              <a:lnSpc>
                <a:spcPct val="100000"/>
              </a:lnSpc>
              <a:spcBef>
                <a:spcPts val="0"/>
              </a:spcBef>
              <a:spcAft>
                <a:spcPts val="0"/>
              </a:spcAft>
              <a:buClrTx/>
              <a:buSzTx/>
              <a:buFontTx/>
              <a:buNone/>
              <a:tabLst/>
              <a:defRPr/>
            </a:pPr>
            <a:r>
              <a:rPr lang="nl-NL" dirty="0"/>
              <a:t>To</a:t>
            </a:r>
            <a:r>
              <a:rPr lang="nl-NL" baseline="0" dirty="0"/>
              <a:t> answer that broad question, you want to come up, at an early stage, with answers regarding:</a:t>
            </a:r>
          </a:p>
          <a:p>
            <a:pPr marL="171450" indent="-171450">
              <a:buFont typeface="Arial" charset="0"/>
              <a:buChar char="•"/>
            </a:pPr>
            <a:r>
              <a:rPr lang="nl-NL" sz="1200" dirty="0"/>
              <a:t>Types and formats of data;</a:t>
            </a:r>
          </a:p>
          <a:p>
            <a:pPr marL="171450" indent="-171450">
              <a:buFont typeface="Arial" charset="0"/>
              <a:buChar char="•"/>
            </a:pPr>
            <a:r>
              <a:rPr lang="nl-NL" sz="1200" dirty="0"/>
              <a:t>New and/or existing;</a:t>
            </a:r>
          </a:p>
          <a:p>
            <a:pPr marL="171450" indent="-171450">
              <a:buFont typeface="Arial" charset="0"/>
              <a:buChar char="•"/>
            </a:pPr>
            <a:r>
              <a:rPr lang="nl-NL" sz="1200" dirty="0"/>
              <a:t>Expected size;</a:t>
            </a:r>
          </a:p>
          <a:p>
            <a:pPr marL="171450" indent="-171450">
              <a:buFont typeface="Arial" charset="0"/>
              <a:buChar char="•"/>
            </a:pPr>
            <a:r>
              <a:rPr lang="nl-NL" sz="1200" dirty="0"/>
              <a:t>Metadata;</a:t>
            </a:r>
          </a:p>
          <a:p>
            <a:pPr marL="171450" indent="-171450">
              <a:buFont typeface="Arial" charset="0"/>
              <a:buChar char="•"/>
            </a:pPr>
            <a:r>
              <a:rPr lang="nl-NL" sz="1200" dirty="0"/>
              <a:t>Documentation;</a:t>
            </a:r>
          </a:p>
          <a:p>
            <a:pPr marL="171450" indent="-171450">
              <a:buFont typeface="Arial" charset="0"/>
              <a:buChar char="•"/>
            </a:pPr>
            <a:r>
              <a:rPr lang="nl-NL" sz="1200" dirty="0"/>
              <a:t>Software.</a:t>
            </a:r>
          </a:p>
        </p:txBody>
      </p:sp>
      <p:sp>
        <p:nvSpPr>
          <p:cNvPr id="4" name="Tijdelijke aanduiding voor dianummer 3"/>
          <p:cNvSpPr>
            <a:spLocks noGrp="1"/>
          </p:cNvSpPr>
          <p:nvPr>
            <p:ph type="sldNum" sz="quarter" idx="10"/>
          </p:nvPr>
        </p:nvSpPr>
        <p:spPr/>
        <p:txBody>
          <a:bodyPr/>
          <a:lstStyle/>
          <a:p>
            <a:fld id="{4A135094-64D1-F647-9BB8-82B15787932B}" type="slidenum">
              <a:rPr lang="en-US" smtClean="0"/>
              <a:pPr/>
              <a:t>21</a:t>
            </a:fld>
            <a:endParaRPr lang="en-US"/>
          </a:p>
        </p:txBody>
      </p:sp>
    </p:spTree>
    <p:extLst>
      <p:ext uri="{BB962C8B-B14F-4D97-AF65-F5344CB8AC3E}">
        <p14:creationId xmlns:p14="http://schemas.microsoft.com/office/powerpoint/2010/main" val="164873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It’s no fun to do the exercise</a:t>
            </a:r>
            <a:r>
              <a:rPr lang="nl-NL" baseline="0"/>
              <a:t> by yourself, so use this as a communication opportunity. </a:t>
            </a:r>
          </a:p>
          <a:p>
            <a:endParaRPr lang="nl-NL" baseline="0"/>
          </a:p>
        </p:txBody>
      </p:sp>
      <p:sp>
        <p:nvSpPr>
          <p:cNvPr id="4" name="Tijdelijke aanduiding voor dianummer 3"/>
          <p:cNvSpPr>
            <a:spLocks noGrp="1"/>
          </p:cNvSpPr>
          <p:nvPr>
            <p:ph type="sldNum" sz="quarter" idx="10"/>
          </p:nvPr>
        </p:nvSpPr>
        <p:spPr/>
        <p:txBody>
          <a:bodyPr/>
          <a:lstStyle/>
          <a:p>
            <a:fld id="{4A135094-64D1-F647-9BB8-82B15787932B}" type="slidenum">
              <a:rPr lang="en-US" smtClean="0"/>
              <a:pPr/>
              <a:t>23</a:t>
            </a:fld>
            <a:endParaRPr lang="en-US"/>
          </a:p>
        </p:txBody>
      </p:sp>
    </p:spTree>
    <p:extLst>
      <p:ext uri="{BB962C8B-B14F-4D97-AF65-F5344CB8AC3E}">
        <p14:creationId xmlns:p14="http://schemas.microsoft.com/office/powerpoint/2010/main" val="57423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not the same thing! When the EC asks about your approach to sharing data they’re interested in</a:t>
            </a:r>
            <a:r>
              <a:rPr lang="en-GB" baseline="0" dirty="0" smtClean="0"/>
              <a:t> the latter.</a:t>
            </a:r>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25</a:t>
            </a:fld>
            <a:endParaRPr lang="en-US"/>
          </a:p>
        </p:txBody>
      </p:sp>
    </p:spTree>
    <p:extLst>
      <p:ext uri="{BB962C8B-B14F-4D97-AF65-F5344CB8AC3E}">
        <p14:creationId xmlns:p14="http://schemas.microsoft.com/office/powerpoint/2010/main" val="4183540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data are stored on ‘active data storage’ they’re subject to change. Anyone with permission could edit or delete files. They may still be there in 10 years time, but this is not guaranteed.</a:t>
            </a:r>
          </a:p>
          <a:p>
            <a:endParaRPr lang="en-GB" baseline="0" dirty="0" smtClean="0"/>
          </a:p>
          <a:p>
            <a:r>
              <a:rPr lang="en-GB" baseline="0" dirty="0" smtClean="0"/>
              <a:t>An archive is different as the data and associated metadata is packaged up together and protected. </a:t>
            </a:r>
            <a:endParaRPr lang="en-GB" dirty="0" smtClean="0"/>
          </a:p>
          <a:p>
            <a:endParaRPr lang="en-GB" dirty="0" smtClean="0"/>
          </a:p>
          <a:p>
            <a:r>
              <a:rPr lang="en-GB" dirty="0" smtClean="0"/>
              <a:t>Backup is not the same as preservation. If you want your data to be accessible in the future, you should deposit</a:t>
            </a:r>
            <a:r>
              <a:rPr lang="en-GB" baseline="0" dirty="0" smtClean="0"/>
              <a:t> in a trustworthy digital repository which commits to preserving it.</a:t>
            </a:r>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26</a:t>
            </a:fld>
            <a:endParaRPr lang="en-US"/>
          </a:p>
        </p:txBody>
      </p:sp>
    </p:spTree>
    <p:extLst>
      <p:ext uri="{BB962C8B-B14F-4D97-AF65-F5344CB8AC3E}">
        <p14:creationId xmlns:p14="http://schemas.microsoft.com/office/powerpoint/2010/main" val="4123127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BB9885C1-2930-4BC7-8C98-6875A001E86E}" type="slidenum">
              <a:rPr lang="en-GB" smtClean="0"/>
              <a:pPr/>
              <a:t>27</a:t>
            </a:fld>
            <a:endParaRPr lang="en-GB"/>
          </a:p>
        </p:txBody>
      </p:sp>
    </p:spTree>
    <p:extLst>
      <p:ext uri="{BB962C8B-B14F-4D97-AF65-F5344CB8AC3E}">
        <p14:creationId xmlns:p14="http://schemas.microsoft.com/office/powerpoint/2010/main" val="1112899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From</a:t>
            </a:r>
            <a:r>
              <a:rPr lang="is-IS" baseline="0" dirty="0"/>
              <a:t> the start, the DCC has offered guidance, independent of funder or discipline. EUDAT and OpenAIRE and others are developing extra guidance as well. </a:t>
            </a:r>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28</a:t>
            </a:fld>
            <a:endParaRPr lang="en-GB"/>
          </a:p>
        </p:txBody>
      </p:sp>
    </p:spTree>
    <p:extLst>
      <p:ext uri="{BB962C8B-B14F-4D97-AF65-F5344CB8AC3E}">
        <p14:creationId xmlns:p14="http://schemas.microsoft.com/office/powerpoint/2010/main" val="942881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E292F92-8509-9F45-981B-4B6C1BB9C58D}" type="slidenum">
              <a:rPr/>
              <a:pPr/>
              <a:t>34</a:t>
            </a:fld>
            <a:endParaRPr lang="nl-NL"/>
          </a:p>
        </p:txBody>
      </p:sp>
    </p:spTree>
    <p:extLst>
      <p:ext uri="{BB962C8B-B14F-4D97-AF65-F5344CB8AC3E}">
        <p14:creationId xmlns:p14="http://schemas.microsoft.com/office/powerpoint/2010/main" val="147391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37</a:t>
            </a:fld>
            <a:endParaRPr lang="en-GB"/>
          </a:p>
        </p:txBody>
      </p:sp>
    </p:spTree>
    <p:extLst>
      <p:ext uri="{BB962C8B-B14F-4D97-AF65-F5344CB8AC3E}">
        <p14:creationId xmlns:p14="http://schemas.microsoft.com/office/powerpoint/2010/main" val="113588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Moving</a:t>
            </a:r>
            <a:r>
              <a:rPr lang="en-GB" baseline="0" dirty="0" smtClean="0"/>
              <a:t> from a ‘best-effort’ in FP7 to an ‘obligation’ under Horizon 2020</a:t>
            </a:r>
          </a:p>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5</a:t>
            </a:fld>
            <a:endParaRPr lang="en-GB"/>
          </a:p>
        </p:txBody>
      </p:sp>
    </p:spTree>
    <p:extLst>
      <p:ext uri="{BB962C8B-B14F-4D97-AF65-F5344CB8AC3E}">
        <p14:creationId xmlns:p14="http://schemas.microsoft.com/office/powerpoint/2010/main" val="286544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Guidance from the DCC can also help researchers to understand data licensing. This guide outlines the pros and cons of each approach e.g. the limitations of some CC options</a:t>
            </a:r>
          </a:p>
          <a:p>
            <a:pPr eaLnBrk="1"/>
            <a:endParaRPr lang="en-GB" altLang="en-US" dirty="0" smtClean="0">
              <a:latin typeface="Calibri" pitchFamily="34" charset="0"/>
            </a:endParaRPr>
          </a:p>
          <a:p>
            <a:pPr eaLnBrk="1"/>
            <a:r>
              <a:rPr lang="en-GB" altLang="en-US" dirty="0" smtClean="0">
                <a:latin typeface="Calibri" pitchFamily="34" charset="0"/>
              </a:rPr>
              <a:t>The OA guidelines under Horizon 2020 point to CC-0 or CC-BY as </a:t>
            </a:r>
            <a:r>
              <a:rPr lang="en-GB" altLang="en-US" baseline="0" dirty="0" smtClean="0">
                <a:latin typeface="Calibri" pitchFamily="34" charset="0"/>
              </a:rPr>
              <a:t>a straightforward and effective way to make it possible for others to mine, exploit and reproduce the data. See p11 at: http://ec.europa.eu/research/participants/data/ref/h2020/grants_manual/hi/oa_pilot/h2020-hi-oa-pilot-guide_en.pdf</a:t>
            </a:r>
            <a:endParaRPr lang="en-GB" altLang="en-US" dirty="0" smtClean="0">
              <a:latin typeface="Calibri" pitchFamily="34" charset="0"/>
            </a:endParaRPr>
          </a:p>
        </p:txBody>
      </p:sp>
      <p:sp>
        <p:nvSpPr>
          <p:cNvPr id="50180" name="Slide Number Placeholder 3"/>
          <p:cNvSpPr txBox="1">
            <a:spLocks noChangeArrowheads="1"/>
          </p:cNvSpPr>
          <p:nvPr/>
        </p:nvSpPr>
        <p:spPr bwMode="auto">
          <a:xfrm>
            <a:off x="3777460" y="9378034"/>
            <a:ext cx="2890137" cy="49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94B736B4-059E-4333-89B9-02C7F676C6C2}" type="slidenum">
              <a:rPr lang="en-GB" altLang="en-US" sz="1200">
                <a:solidFill>
                  <a:srgbClr val="000000"/>
                </a:solidFill>
              </a:rPr>
              <a:pPr algn="r"/>
              <a:t>38</a:t>
            </a:fld>
            <a:endParaRPr lang="en-GB" altLang="en-US" sz="1200" dirty="0">
              <a:solidFill>
                <a:srgbClr val="000000"/>
              </a:solidFill>
            </a:endParaRPr>
          </a:p>
        </p:txBody>
      </p:sp>
    </p:spTree>
    <p:extLst>
      <p:ext uri="{BB962C8B-B14F-4D97-AF65-F5344CB8AC3E}">
        <p14:creationId xmlns:p14="http://schemas.microsoft.com/office/powerpoint/2010/main" val="603275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lang="en-GB" altLang="en-US" dirty="0" smtClean="0">
              <a:latin typeface="Calibri" pitchFamily="34" charset="0"/>
            </a:endParaRPr>
          </a:p>
        </p:txBody>
      </p:sp>
      <p:sp>
        <p:nvSpPr>
          <p:cNvPr id="51204" name="Slide Number Placeholder 3"/>
          <p:cNvSpPr txBox="1">
            <a:spLocks noChangeArrowheads="1"/>
          </p:cNvSpPr>
          <p:nvPr/>
        </p:nvSpPr>
        <p:spPr bwMode="auto">
          <a:xfrm>
            <a:off x="3777460" y="9378035"/>
            <a:ext cx="2890137" cy="49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480E83B1-3EA5-42D9-94E6-230A409D4AC0}" type="slidenum">
              <a:rPr lang="en-GB" altLang="en-US" sz="1200">
                <a:solidFill>
                  <a:srgbClr val="000000"/>
                </a:solidFill>
              </a:rPr>
              <a:pPr algn="r"/>
              <a:t>40</a:t>
            </a:fld>
            <a:endParaRPr lang="en-GB" altLang="en-US" sz="1200" dirty="0">
              <a:solidFill>
                <a:srgbClr val="000000"/>
              </a:solidFill>
            </a:endParaRPr>
          </a:p>
        </p:txBody>
      </p:sp>
    </p:spTree>
    <p:extLst>
      <p:ext uri="{BB962C8B-B14F-4D97-AF65-F5344CB8AC3E}">
        <p14:creationId xmlns:p14="http://schemas.microsoft.com/office/powerpoint/2010/main" val="3817016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4036" name="Slide Number Placeholder 3"/>
          <p:cNvSpPr txBox="1">
            <a:spLocks noChangeArrowheads="1"/>
          </p:cNvSpPr>
          <p:nvPr/>
        </p:nvSpPr>
        <p:spPr bwMode="auto">
          <a:xfrm>
            <a:off x="3777460" y="9378035"/>
            <a:ext cx="2890137" cy="493098"/>
          </a:xfrm>
          <a:prstGeom prst="rect">
            <a:avLst/>
          </a:prstGeom>
          <a:noFill/>
          <a:ln w="9525">
            <a:noFill/>
            <a:miter lim="800000"/>
            <a:headEnd/>
            <a:tailEnd/>
          </a:ln>
        </p:spPr>
        <p:txBody>
          <a:bodyPr lIns="91421" tIns="45710" rIns="91421" bIns="45710" anchor="b"/>
          <a:lstStyle/>
          <a:p>
            <a:pPr algn="r" defTabSz="422000"/>
            <a:fld id="{A4290AAF-2D36-41A9-8F6D-4C8F6518E487}" type="slidenum">
              <a:rPr lang="en-GB" altLang="en-US" sz="1200">
                <a:solidFill>
                  <a:srgbClr val="000000"/>
                </a:solidFill>
                <a:latin typeface="Calibri" pitchFamily="34" charset="0"/>
              </a:rPr>
              <a:pPr algn="r" defTabSz="422000"/>
              <a:t>42</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1925154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OpenAIRE is also worth checking out. This is an EC-funded project to provide infrastructure for open access. They’ve recently released a short video that tells you how they can help.</a:t>
            </a:r>
          </a:p>
          <a:p>
            <a:endParaRPr lang="en-GB" dirty="0" smtClean="0"/>
          </a:p>
          <a:p>
            <a:r>
              <a:rPr lang="en-GB" dirty="0" smtClean="0"/>
              <a:t>Essentially OpenAIRE aggregates metadata from different repositories</a:t>
            </a:r>
            <a:r>
              <a:rPr lang="en-GB" baseline="0" dirty="0" smtClean="0"/>
              <a:t> to compile a complete list of publications and related outputs. They mine and enrich the content, de-duplicating entries and linking together publications with data, details about the project, authors, funders etc. OpenAIRE also provides a number of useful services &amp; APIs, for example you can embed a publication list for your project in your website that is automatically updated whenever someone adds a new paper to a repository (this is harvested into OpenAIRE and pushed out to your list).</a:t>
            </a:r>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47</a:t>
            </a:fld>
            <a:endParaRPr lang="en-GB" dirty="0"/>
          </a:p>
        </p:txBody>
      </p:sp>
    </p:spTree>
    <p:extLst>
      <p:ext uri="{BB962C8B-B14F-4D97-AF65-F5344CB8AC3E}">
        <p14:creationId xmlns:p14="http://schemas.microsoft.com/office/powerpoint/2010/main" val="19730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share common challenges:</a:t>
            </a:r>
          </a:p>
          <a:p>
            <a:r>
              <a:rPr lang="en-GB" dirty="0" smtClean="0"/>
              <a:t>– Reference models and architectures</a:t>
            </a:r>
          </a:p>
          <a:p>
            <a:r>
              <a:rPr lang="en-GB" dirty="0" smtClean="0"/>
              <a:t>– Persistent data identifiers</a:t>
            </a:r>
          </a:p>
          <a:p>
            <a:r>
              <a:rPr lang="en-GB" dirty="0" smtClean="0"/>
              <a:t>– Metadata management</a:t>
            </a:r>
          </a:p>
          <a:p>
            <a:r>
              <a:rPr lang="en-GB" dirty="0" smtClean="0"/>
              <a:t>– Distributed data sources</a:t>
            </a:r>
          </a:p>
          <a:p>
            <a:r>
              <a:rPr lang="en-GB" dirty="0" smtClean="0"/>
              <a:t>– Data interoperability</a:t>
            </a:r>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48</a:t>
            </a:fld>
            <a:endParaRPr lang="en-GB" dirty="0"/>
          </a:p>
        </p:txBody>
      </p:sp>
    </p:spTree>
    <p:extLst>
      <p:ext uri="{BB962C8B-B14F-4D97-AF65-F5344CB8AC3E}">
        <p14:creationId xmlns:p14="http://schemas.microsoft.com/office/powerpoint/2010/main" val="1954369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50</a:t>
            </a:fld>
            <a:endParaRPr lang="en-GB"/>
          </a:p>
        </p:txBody>
      </p:sp>
    </p:spTree>
    <p:extLst>
      <p:ext uri="{BB962C8B-B14F-4D97-AF65-F5344CB8AC3E}">
        <p14:creationId xmlns:p14="http://schemas.microsoft.com/office/powerpoint/2010/main" val="189171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51</a:t>
            </a:fld>
            <a:endParaRPr lang="en-US"/>
          </a:p>
        </p:txBody>
      </p:sp>
    </p:spTree>
    <p:extLst>
      <p:ext uri="{BB962C8B-B14F-4D97-AF65-F5344CB8AC3E}">
        <p14:creationId xmlns:p14="http://schemas.microsoft.com/office/powerpoint/2010/main" val="158588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6</a:t>
            </a:fld>
            <a:endParaRPr lang="en-GB"/>
          </a:p>
        </p:txBody>
      </p:sp>
    </p:spTree>
    <p:extLst>
      <p:ext uri="{BB962C8B-B14F-4D97-AF65-F5344CB8AC3E}">
        <p14:creationId xmlns:p14="http://schemas.microsoft.com/office/powerpoint/2010/main" val="291695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For those that do take part in the pilot, the starting point is to make all data that underpin publications open. After that, it’s for researchers to define what else should be shared and can be made open. This should be outlined in the DMP.</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Sometimes sharing is not appropriate (e.g. due to ethical rules of personal data, intellectual property protection, commercial restrictions etc). It’s fine to apply restrictions in such cases. This could be an embargo period prior to publication or while a patent is sought, or controlling access and re-use to protect participants’ identities (e.g. via the use of secure data services / data enclaves or data sharing agreements). Restrictions should be outlined up-front in the DMP.</a:t>
            </a:r>
          </a:p>
        </p:txBody>
      </p:sp>
      <p:sp>
        <p:nvSpPr>
          <p:cNvPr id="43012"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F7B2F9F0-F222-4E53-9A49-B4C4593B1964}" type="slidenum">
              <a:rPr lang="en-GB" altLang="en-US" sz="1200">
                <a:solidFill>
                  <a:srgbClr val="000000"/>
                </a:solidFill>
                <a:latin typeface="Calibri" pitchFamily="34" charset="0"/>
              </a:rPr>
              <a:pPr algn="r" defTabSz="422041"/>
              <a:t>8</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67647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So the specific requirements on projects that participate in the pilot are to:</a:t>
            </a:r>
          </a:p>
          <a:p>
            <a:pPr eaLnBrk="1" hangingPunct="1"/>
            <a:r>
              <a:rPr lang="en-GB" altLang="en-US" dirty="0" smtClean="0">
                <a:latin typeface="Calibri" pitchFamily="34" charset="0"/>
              </a:rPr>
              <a:t>- Deposit data in a repository</a:t>
            </a:r>
          </a:p>
          <a:p>
            <a:pPr eaLnBrk="1" hangingPunct="1">
              <a:buFontTx/>
              <a:buChar char="-"/>
            </a:pPr>
            <a:r>
              <a:rPr lang="en-GB" altLang="en-US" dirty="0" smtClean="0">
                <a:latin typeface="Calibri" pitchFamily="34" charset="0"/>
              </a:rPr>
              <a:t> Enable reuse via open licensing</a:t>
            </a:r>
          </a:p>
          <a:p>
            <a:pPr eaLnBrk="1" hangingPunct="1">
              <a:buFontTx/>
              <a:buChar char="-"/>
            </a:pPr>
            <a:r>
              <a:rPr lang="en-GB" altLang="en-US" dirty="0" smtClean="0">
                <a:latin typeface="Calibri" pitchFamily="34" charset="0"/>
              </a:rPr>
              <a:t> Provide any tools (or at least info on them) needed to validate the data</a:t>
            </a:r>
          </a:p>
          <a:p>
            <a:pPr eaLnBrk="1" hangingPunct="1">
              <a:buFontTx/>
              <a:buChar char="-"/>
            </a:pPr>
            <a:endParaRPr lang="en-GB" altLang="en-US" dirty="0" smtClean="0">
              <a:latin typeface="Calibri" pitchFamily="34" charset="0"/>
            </a:endParaRPr>
          </a:p>
          <a:p>
            <a:pPr eaLnBrk="1" hangingPunct="1"/>
            <a:r>
              <a:rPr lang="en-GB" altLang="en-US" dirty="0" smtClean="0">
                <a:latin typeface="Calibri" pitchFamily="34" charset="0"/>
              </a:rPr>
              <a:t>The focus is planning for data sharing and then facilitating that through deposit, licensing and enabling reproducibility </a:t>
            </a:r>
          </a:p>
        </p:txBody>
      </p:sp>
      <p:sp>
        <p:nvSpPr>
          <p:cNvPr id="44036"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A4290AAF-2D36-41A9-8F6D-4C8F6518E487}" type="slidenum">
              <a:rPr lang="en-GB" altLang="en-US" sz="1200">
                <a:solidFill>
                  <a:srgbClr val="000000"/>
                </a:solidFill>
                <a:latin typeface="Calibri" pitchFamily="34" charset="0"/>
              </a:rPr>
              <a:pPr algn="r" defTabSz="422041"/>
              <a:t>9</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336126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Projects in these seven areas aren’t forced to participate. There are various reasons to opt out e.g. if results can’t be shared due to confidentiality, legal restrictions or commercial opportunities.</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Opt out is available at any point. It can also apply to certain parts of the data e.g. they could share some aspects but not others.</a:t>
            </a:r>
          </a:p>
        </p:txBody>
      </p:sp>
      <p:sp>
        <p:nvSpPr>
          <p:cNvPr id="41988"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D4CC893B-A822-4B06-938A-7ED1B817BB28}" type="slidenum">
              <a:rPr lang="en-GB" altLang="en-US" sz="1200">
                <a:solidFill>
                  <a:srgbClr val="000000"/>
                </a:solidFill>
                <a:latin typeface="Calibri" pitchFamily="34" charset="0"/>
              </a:rPr>
              <a:pPr algn="r" defTabSz="422041"/>
              <a:t>10</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179782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405652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Although DMPs are a project deliverable and not required at the application stage, proposals can include a section on data management if desired. The info suggested here is similar to the preliminary DMP, so essentially gets that started.</a:t>
            </a:r>
          </a:p>
        </p:txBody>
      </p:sp>
      <p:sp>
        <p:nvSpPr>
          <p:cNvPr id="46084"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2361D491-660D-43E5-AC3E-E9472711C2EC}" type="slidenum">
              <a:rPr lang="en-GB" altLang="en-US" sz="1200">
                <a:solidFill>
                  <a:srgbClr val="000000"/>
                </a:solidFill>
                <a:latin typeface="Calibri" pitchFamily="34" charset="0"/>
              </a:rPr>
              <a:pPr algn="r" defTabSz="422041"/>
              <a:t>13</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289417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7108" name="Slide Number Placeholder 3"/>
          <p:cNvSpPr txBox="1">
            <a:spLocks noChangeArrowheads="1"/>
          </p:cNvSpPr>
          <p:nvPr/>
        </p:nvSpPr>
        <p:spPr bwMode="auto">
          <a:xfrm>
            <a:off x="3777460" y="9378035"/>
            <a:ext cx="2890137" cy="493098"/>
          </a:xfrm>
          <a:prstGeom prst="rect">
            <a:avLst/>
          </a:prstGeom>
          <a:noFill/>
          <a:ln w="9525">
            <a:noFill/>
            <a:miter lim="800000"/>
            <a:headEnd/>
            <a:tailEnd/>
          </a:ln>
        </p:spPr>
        <p:txBody>
          <a:bodyPr lIns="91421" tIns="45710" rIns="91421" bIns="45710" anchor="b"/>
          <a:lstStyle/>
          <a:p>
            <a:pPr algn="r" defTabSz="422000"/>
            <a:fld id="{71FBCC94-0A69-4D9D-9EBD-3BE547EDEDCE}" type="slidenum">
              <a:rPr lang="en-GB" altLang="en-US" sz="1200">
                <a:solidFill>
                  <a:srgbClr val="000000"/>
                </a:solidFill>
                <a:latin typeface="Calibri" pitchFamily="34" charset="0"/>
              </a:rPr>
              <a:pPr algn="r" defTabSz="422000"/>
              <a:t>14</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423602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Content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7531"/>
          <a:stretch/>
        </p:blipFill>
        <p:spPr bwMode="auto">
          <a:xfrm>
            <a:off x="0" y="0"/>
            <a:ext cx="9144000" cy="5655734"/>
          </a:xfrm>
          <a:prstGeom prst="rect">
            <a:avLst/>
          </a:prstGeom>
          <a:noFill/>
          <a:ln w="9525">
            <a:noFill/>
            <a:miter lim="800000"/>
            <a:headEnd/>
            <a:tailEnd/>
          </a:ln>
        </p:spPr>
      </p:pic>
      <p:pic>
        <p:nvPicPr>
          <p:cNvPr id="4" name="Picture 2"/>
          <p:cNvPicPr>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660232" y="5968816"/>
            <a:ext cx="2167040" cy="590210"/>
          </a:xfrm>
          <a:prstGeom prst="rect">
            <a:avLst/>
          </a:prstGeom>
          <a:noFill/>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1785" y="6343621"/>
            <a:ext cx="1820318" cy="181723"/>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371600"/>
            <a:ext cx="8229600" cy="4525963"/>
          </a:xfrm>
          <a:prstGeom prst="rect">
            <a:avLst/>
          </a:prstGeo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a:prstGeom prst="rect">
            <a:avLst/>
          </a:prstGeom>
        </p:spPr>
        <p:txBody>
          <a:bodyPr/>
          <a:lstStyle/>
          <a:p>
            <a:r>
              <a:rPr lang="en-GB" smtClean="0"/>
              <a:t>Click to edit Master title style</a:t>
            </a:r>
            <a:endParaRPr lang="en-US" dirty="0"/>
          </a:p>
        </p:txBody>
      </p:sp>
    </p:spTree>
    <p:extLst>
      <p:ext uri="{BB962C8B-B14F-4D97-AF65-F5344CB8AC3E}">
        <p14:creationId xmlns:p14="http://schemas.microsoft.com/office/powerpoint/2010/main" val="864657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extLst>
      <p:ext uri="{BB962C8B-B14F-4D97-AF65-F5344CB8AC3E}">
        <p14:creationId xmlns:p14="http://schemas.microsoft.com/office/powerpoint/2010/main" val="3556794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1269903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83197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3305625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236486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112973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1605203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1634469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3158351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69043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467248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Content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7531"/>
          <a:stretch/>
        </p:blipFill>
        <p:spPr bwMode="auto">
          <a:xfrm>
            <a:off x="0" y="0"/>
            <a:ext cx="9144000" cy="5655734"/>
          </a:xfrm>
          <a:prstGeom prst="rect">
            <a:avLst/>
          </a:prstGeom>
          <a:noFill/>
          <a:ln w="9525">
            <a:noFill/>
            <a:miter lim="800000"/>
            <a:headEnd/>
            <a:tailEnd/>
          </a:ln>
        </p:spPr>
      </p:pic>
      <p:pic>
        <p:nvPicPr>
          <p:cNvPr id="4" name="Picture 2"/>
          <p:cNvPicPr>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660232" y="5968816"/>
            <a:ext cx="2167040" cy="590210"/>
          </a:xfrm>
          <a:prstGeom prst="rect">
            <a:avLst/>
          </a:prstGeom>
          <a:noFill/>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1785" y="6343621"/>
            <a:ext cx="1820318" cy="18172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8" name="Slide Number Placeholder 7"/>
          <p:cNvSpPr>
            <a:spLocks noGrp="1"/>
          </p:cNvSpPr>
          <p:nvPr>
            <p:ph type="sldNum" sz="quarter" idx="11"/>
          </p:nvPr>
        </p:nvSpPr>
        <p:spPr/>
        <p:txBody>
          <a:bodyPr/>
          <a:lstStyle/>
          <a:p>
            <a:fld id="{F67BDBC9-2DB0-46F3-A943-B0F145512E68}"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20/06/2017</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CEC77-EEAF-49C6-AC3C-F1C0AAE629F2}" type="datetimeFigureOut">
              <a:rPr lang="en-GB" smtClean="0"/>
              <a:pPr/>
              <a:t>20/06/2017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BDBC9-2DB0-46F3-A943-B0F145512E68}" type="slidenum">
              <a:rPr lang="en-GB" smtClean="0"/>
              <a:pPr/>
              <a:t>‹#›</a:t>
            </a:fld>
            <a:endParaRPr lang="en-GB" dirty="0"/>
          </a:p>
        </p:txBody>
      </p:sp>
    </p:spTree>
    <p:extLst>
      <p:ext uri="{BB962C8B-B14F-4D97-AF65-F5344CB8AC3E}">
        <p14:creationId xmlns:p14="http://schemas.microsoft.com/office/powerpoint/2010/main" val="157410203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arah.jones@glasgow.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force11.org/group/fairgroup/fairprincipl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hyperlink" Target="http://ec.europa.eu/research/participants/data/ref/h2020/grants_manual/hi/oa_pilot/h2020-hi-oa-data-mgt_en.pdf"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ec.europa.eu/research/press/2016/pdf/opendata-infographic_072016.pdf" TargetMode="External"/><Relationship Id="rId5" Type="http://schemas.openxmlformats.org/officeDocument/2006/relationships/hyperlink" Target="http://ec.europa.eu/research/participants/data/ref/h2020/grants_manual/amga/h2020-amga_en.pdf" TargetMode="External"/><Relationship Id="rId4" Type="http://schemas.openxmlformats.org/officeDocument/2006/relationships/hyperlink" Target="http://ec.europa.eu/research/participants/data/ref/h2020/grants_manual/hi/oa_pilot/h2020-hi-oa-data-mgt_en.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5.pn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6.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hyperlink" Target="http://datasupport.researchdata.nl/en/start-de-cursus/iii-onderzoeksfase/organising-data/"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openaire.eu/briefpaper-rdm-infonoa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hyperlink" Target="https://dmponline.dcc.ac.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hyperlink" Target="https://github.com/DMPRoadmap/roadmap/wiki/Local-installations-inventory" TargetMode="Externa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openaire.eu/opendatapilot-dm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zenodo.org/record/55791" TargetMode="External"/><Relationship Id="rId2" Type="http://schemas.openxmlformats.org/officeDocument/2006/relationships/hyperlink" Target="https://zenodo.org/record/48171" TargetMode="External"/><Relationship Id="rId1" Type="http://schemas.openxmlformats.org/officeDocument/2006/relationships/slideLayout" Target="../slideLayouts/slideLayout2.xml"/><Relationship Id="rId5" Type="http://schemas.openxmlformats.org/officeDocument/2006/relationships/hyperlink" Target="http://www.dcc.ac.uk/resources/data-management-plans/guidance-examples" TargetMode="External"/><Relationship Id="rId4" Type="http://schemas.openxmlformats.org/officeDocument/2006/relationships/hyperlink" Target="https://zenodo.org/record/56107"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okfn.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www.dcc.ac.uk/resources/how-guides/license-research-data" TargetMode="External"/><Relationship Id="rId7"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hyperlink" Target="http://ufal.github.io/lindat-license-selector" TargetMode="Externa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research/participants/data/ref/h2020/grants_manual/hi/oa_pilot/h2020-hi-oa-pilot-guide_en.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http://www.fosteropenscience.eu/content/re3data-dem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http://service.re3data.org/search" TargetMode="Externa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openaire.eu/opendatapilot-repository" TargetMode="Externa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hyperlink" Target="http://www.zenodo.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hyperlink" Target="https://biosharing.org/" TargetMode="External"/><Relationship Id="rId2" Type="http://schemas.openxmlformats.org/officeDocument/2006/relationships/hyperlink" Target="http://rd-alliance.github.io/metadata-directory" TargetMode="Externa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hyperlink" Target="http://www.data-archive.ac.uk/create-manage/format/formats-table"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3" Type="http://schemas.openxmlformats.org/officeDocument/2006/relationships/hyperlink" Target="http://data-archive.ac.uk/media/2894/managingsharing.pdf" TargetMode="External"/><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openaire.eu/" TargetMode="External"/><Relationship Id="rId4" Type="http://schemas.openxmlformats.org/officeDocument/2006/relationships/hyperlink" Target="http://vimeo.com/10879010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hyperlink" Target="http://www.eudat.eu/"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hyperlink" Target="http://www.openaire.eu/contact-noads" TargetMode="External"/><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hyperlink" Target="http://sodanet.gr/"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dcc.ac.uk/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ec.europa.eu/research/participants/data/ref/h2020/grants_manual/hi/oa_pilot/h2020-hi-oa-data-mgt_en.pdf" TargetMode="Externa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628800"/>
            <a:ext cx="7200800" cy="2163687"/>
          </a:xfrm>
        </p:spPr>
        <p:txBody>
          <a:bodyPr/>
          <a:lstStyle/>
          <a:p>
            <a:r>
              <a:rPr lang="en-GB" sz="4400" dirty="0" smtClean="0">
                <a:solidFill>
                  <a:srgbClr val="0635BA"/>
                </a:solidFill>
              </a:rPr>
              <a:t>Open Research Data &amp; H2020</a:t>
            </a:r>
            <a:endParaRPr lang="en-GB" sz="4400" dirty="0">
              <a:solidFill>
                <a:srgbClr val="0635BA"/>
              </a:solidFill>
            </a:endParaRPr>
          </a:p>
        </p:txBody>
      </p:sp>
      <p:sp>
        <p:nvSpPr>
          <p:cNvPr id="3" name="Subtitle 2"/>
          <p:cNvSpPr>
            <a:spLocks noGrp="1"/>
          </p:cNvSpPr>
          <p:nvPr>
            <p:ph type="subTitle" idx="1"/>
          </p:nvPr>
        </p:nvSpPr>
        <p:spPr>
          <a:xfrm>
            <a:off x="2150482" y="3861048"/>
            <a:ext cx="4625752" cy="1728192"/>
          </a:xfrm>
        </p:spPr>
        <p:txBody>
          <a:bodyPr>
            <a:noAutofit/>
          </a:bodyPr>
          <a:lstStyle/>
          <a:p>
            <a:pPr algn="ctr">
              <a:spcAft>
                <a:spcPts val="0"/>
              </a:spcAft>
            </a:pPr>
            <a:r>
              <a:rPr lang="en-GB" sz="2000" cap="none" dirty="0" smtClean="0">
                <a:solidFill>
                  <a:schemeClr val="tx1"/>
                </a:solidFill>
                <a:latin typeface="+mn-lt"/>
              </a:rPr>
              <a:t>Sarah Jones</a:t>
            </a:r>
          </a:p>
          <a:p>
            <a:pPr algn="ctr">
              <a:spcAft>
                <a:spcPts val="0"/>
              </a:spcAft>
            </a:pPr>
            <a:r>
              <a:rPr lang="en-GB" sz="2000" cap="none" dirty="0" smtClean="0">
                <a:solidFill>
                  <a:schemeClr val="tx1"/>
                </a:solidFill>
                <a:latin typeface="+mn-lt"/>
              </a:rPr>
              <a:t>Digital Curation Centre, Glasgow</a:t>
            </a:r>
          </a:p>
          <a:p>
            <a:pPr algn="ctr">
              <a:spcAft>
                <a:spcPts val="0"/>
              </a:spcAft>
            </a:pPr>
            <a:r>
              <a:rPr lang="en-GB" sz="2000" cap="none" dirty="0" smtClean="0">
                <a:solidFill>
                  <a:schemeClr val="tx1"/>
                </a:solidFill>
                <a:latin typeface="+mn-lt"/>
                <a:hlinkClick r:id="rId2"/>
              </a:rPr>
              <a:t>sarah.jones@glasgow.ac.uk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@sjDCC</a:t>
            </a:r>
            <a:endParaRPr lang="en-GB" sz="2000" cap="none" dirty="0">
              <a:solidFill>
                <a:schemeClr val="tx1"/>
              </a:solidFill>
              <a:latin typeface="+mn-lt"/>
            </a:endParaRPr>
          </a:p>
        </p:txBody>
      </p:sp>
      <p:pic>
        <p:nvPicPr>
          <p:cNvPr id="4"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6" name="Rectangle 5"/>
          <p:cNvSpPr>
            <a:spLocks noChangeArrowheads="1"/>
          </p:cNvSpPr>
          <p:nvPr/>
        </p:nvSpPr>
        <p:spPr bwMode="auto">
          <a:xfrm>
            <a:off x="683568" y="6415644"/>
            <a:ext cx="7704856" cy="307777"/>
          </a:xfrm>
          <a:prstGeom prst="rect">
            <a:avLst/>
          </a:prstGeom>
          <a:noFill/>
          <a:ln w="9525" algn="ctr">
            <a:noFill/>
            <a:miter lim="800000"/>
            <a:headEnd/>
            <a:tailEnd/>
          </a:ln>
        </p:spPr>
        <p:txBody>
          <a:bodyPr wrap="square">
            <a:spAutoFit/>
          </a:bodyPr>
          <a:lstStyle/>
          <a:p>
            <a:pPr algn="ctr"/>
            <a:r>
              <a:rPr lang="en-GB" sz="1400" i="1" dirty="0" err="1" smtClean="0"/>
              <a:t>OpenAIRE</a:t>
            </a:r>
            <a:r>
              <a:rPr lang="en-GB" sz="1400" i="1" dirty="0" smtClean="0"/>
              <a:t> webinar, The National Documentation Centre (EKT), Athens, 22 March 2017</a:t>
            </a:r>
            <a:endParaRPr lang="en-GB" sz="1400" i="1" dirty="0"/>
          </a:p>
        </p:txBody>
      </p:sp>
    </p:spTree>
    <p:extLst>
      <p:ext uri="{BB962C8B-B14F-4D97-AF65-F5344CB8AC3E}">
        <p14:creationId xmlns:p14="http://schemas.microsoft.com/office/powerpoint/2010/main" val="328505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r>
              <a:rPr lang="en-GB" altLang="en-US" dirty="0"/>
              <a:t>Exemptions – reasons for opting out</a:t>
            </a:r>
          </a:p>
        </p:txBody>
      </p:sp>
      <p:sp>
        <p:nvSpPr>
          <p:cNvPr id="3" name="Content Placeholder 2"/>
          <p:cNvSpPr txBox="1">
            <a:spLocks noGrp="1"/>
          </p:cNvSpPr>
          <p:nvPr>
            <p:ph idx="1"/>
          </p:nvPr>
        </p:nvSpPr>
        <p:spPr>
          <a:xfrm>
            <a:off x="301625" y="1503363"/>
            <a:ext cx="8504238" cy="4862512"/>
          </a:xfrm>
        </p:spPr>
        <p:txBody>
          <a:bodyPr/>
          <a:lstStyle/>
          <a:p>
            <a:pPr marL="342900" indent="-342900" eaLnBrk="1" fontAlgn="auto" hangingPunct="1">
              <a:spcBef>
                <a:spcPts val="500"/>
              </a:spcBef>
              <a:spcAft>
                <a:spcPts val="0"/>
              </a:spcAft>
              <a:buFont typeface="Arial" panose="020B0604020202020204" pitchFamily="34" charset="0"/>
              <a:buChar char="•"/>
              <a:defRPr/>
            </a:pPr>
            <a:r>
              <a:rPr lang="en-GB" sz="2000" dirty="0" smtClean="0"/>
              <a:t>If results are expected to be commercially or industrially exploited</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participation is incompatible with the need for confidentiality in connection with security issues</a:t>
            </a:r>
          </a:p>
          <a:p>
            <a:pPr marL="274320" indent="-274320" eaLnBrk="1" fontAlgn="auto" hangingPunct="1">
              <a:spcBef>
                <a:spcPts val="5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Incompatible with existing rules on the protection of personal data</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Would jeopardise the achievement of the main aim of the action</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the project will not generate / collect any research data</a:t>
            </a:r>
          </a:p>
          <a:p>
            <a:pPr marL="0" indent="0" eaLnBrk="1" fontAlgn="auto" hangingPunct="1">
              <a:spcBef>
                <a:spcPts val="300"/>
              </a:spcBef>
              <a:spcAft>
                <a:spcPts val="0"/>
              </a:spcAft>
              <a:buNone/>
              <a:defRPr/>
            </a:pPr>
            <a:r>
              <a:rPr lang="en-GB" sz="1200" dirty="0" smtClean="0"/>
              <a:t>   </a:t>
            </a:r>
          </a:p>
          <a:p>
            <a:pPr marL="342900" indent="-342900" eaLnBrk="1" fontAlgn="auto" hangingPunct="1">
              <a:spcBef>
                <a:spcPts val="500"/>
              </a:spcBef>
              <a:spcAft>
                <a:spcPts val="0"/>
              </a:spcAft>
              <a:buFont typeface="Arial" panose="020B0604020202020204" pitchFamily="34" charset="0"/>
              <a:buChar char="•"/>
              <a:defRPr/>
            </a:pPr>
            <a:r>
              <a:rPr lang="en-GB" sz="2000" dirty="0" smtClean="0"/>
              <a:t>If there are other legitimate reasons to not take part in the Pilot</a:t>
            </a:r>
          </a:p>
          <a:p>
            <a:pPr marL="274320" indent="-274320" eaLnBrk="1" fontAlgn="auto" hangingPunct="1">
              <a:spcBef>
                <a:spcPts val="400"/>
              </a:spcBef>
              <a:spcAft>
                <a:spcPts val="0"/>
              </a:spcAft>
              <a:buFont typeface="Wingdings 2"/>
              <a:buChar char=""/>
              <a:defRPr/>
            </a:pPr>
            <a:endParaRPr lang="en-GB" sz="1800" dirty="0" smtClean="0"/>
          </a:p>
          <a:p>
            <a:pPr marL="0" indent="-274320" algn="r" eaLnBrk="1" fontAlgn="auto" hangingPunct="1">
              <a:spcBef>
                <a:spcPts val="500"/>
              </a:spcBef>
              <a:spcAft>
                <a:spcPts val="0"/>
              </a:spcAft>
              <a:buFont typeface="Wingdings 2"/>
              <a:buNone/>
              <a:defRPr/>
            </a:pPr>
            <a:r>
              <a:rPr lang="en-GB" sz="2000" b="1" dirty="0" smtClean="0"/>
              <a:t>Can opt out at proposal stage OR during lifetime of project </a:t>
            </a:r>
          </a:p>
          <a:p>
            <a:pPr marL="0" indent="-274320" algn="r" eaLnBrk="1" fontAlgn="auto" hangingPunct="1">
              <a:spcBef>
                <a:spcPts val="500"/>
              </a:spcBef>
              <a:spcAft>
                <a:spcPts val="0"/>
              </a:spcAft>
              <a:buFont typeface="Wingdings 2"/>
              <a:buNone/>
              <a:defRPr/>
            </a:pPr>
            <a:r>
              <a:rPr lang="en-GB" sz="2000" b="1" dirty="0" smtClean="0"/>
              <a:t>Should describe issues in the project Data Management Plan</a:t>
            </a:r>
          </a:p>
        </p:txBody>
      </p:sp>
    </p:spTree>
    <p:extLst>
      <p:ext uri="{BB962C8B-B14F-4D97-AF65-F5344CB8AC3E}">
        <p14:creationId xmlns:p14="http://schemas.microsoft.com/office/powerpoint/2010/main" val="9328537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0648"/>
            <a:ext cx="9144000" cy="5428488"/>
          </a:xfrm>
          <a:prstGeom prst="rect">
            <a:avLst/>
          </a:prstGeom>
        </p:spPr>
      </p:pic>
    </p:spTree>
    <p:extLst>
      <p:ext uri="{BB962C8B-B14F-4D97-AF65-F5344CB8AC3E}">
        <p14:creationId xmlns:p14="http://schemas.microsoft.com/office/powerpoint/2010/main" val="3844748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80920" cy="5040560"/>
          </a:xfrm>
        </p:spPr>
        <p:txBody>
          <a:bodyPr>
            <a:normAutofit fontScale="77500" lnSpcReduction="20000"/>
          </a:bodyPr>
          <a:lstStyle/>
          <a:p>
            <a:pPr marL="342900" indent="-342900" defTabSz="457200">
              <a:spcBef>
                <a:spcPts val="1800"/>
              </a:spcBef>
              <a:spcAft>
                <a:spcPts val="1800"/>
              </a:spcAft>
              <a:buFont typeface="Arial" panose="020B0604020202020204" pitchFamily="34" charset="0"/>
              <a:buChar char="•"/>
            </a:pPr>
            <a:r>
              <a:rPr lang="en-GB" altLang="en-US" sz="3100" dirty="0">
                <a:latin typeface="+mn-lt"/>
              </a:rPr>
              <a:t>The Commission does NOT require applicants to submit a DMP at the proposal stage. </a:t>
            </a:r>
            <a:r>
              <a:rPr lang="en-GB" altLang="en-US" sz="3100" dirty="0" smtClean="0">
                <a:latin typeface="+mn-lt"/>
              </a:rPr>
              <a:t>It’s a </a:t>
            </a:r>
            <a:r>
              <a:rPr lang="en-GB" altLang="en-US" sz="3100" dirty="0">
                <a:latin typeface="+mn-lt"/>
              </a:rPr>
              <a:t>deliverable (due by month 6</a:t>
            </a:r>
            <a:r>
              <a:rPr lang="en-GB" altLang="en-US" sz="3100" dirty="0" smtClean="0">
                <a:latin typeface="+mn-lt"/>
              </a:rPr>
              <a:t>).</a:t>
            </a:r>
            <a:endParaRPr lang="en-GB" altLang="en-US" sz="3100" dirty="0">
              <a:latin typeface="+mn-lt"/>
            </a:endParaRPr>
          </a:p>
          <a:p>
            <a:pPr marL="342900" indent="-342900" defTabSz="457200">
              <a:spcBef>
                <a:spcPts val="1800"/>
              </a:spcBef>
              <a:spcAft>
                <a:spcPts val="1800"/>
              </a:spcAft>
              <a:buFont typeface="Arial" panose="020B0604020202020204" pitchFamily="34" charset="0"/>
              <a:buChar char="•"/>
            </a:pPr>
            <a:r>
              <a:rPr lang="en-GB" altLang="en-US" sz="3100" dirty="0">
                <a:latin typeface="+mn-lt"/>
              </a:rPr>
              <a:t>A DMP is therefore NOT part of the </a:t>
            </a:r>
            <a:r>
              <a:rPr lang="en-GB" altLang="en-US" sz="3100" dirty="0" smtClean="0">
                <a:latin typeface="+mn-lt"/>
              </a:rPr>
              <a:t>evaluation</a:t>
            </a:r>
            <a:endParaRPr lang="en-GB" altLang="en-US" sz="3100" dirty="0">
              <a:latin typeface="+mn-lt"/>
            </a:endParaRPr>
          </a:p>
          <a:p>
            <a:pPr marL="342900" indent="-342900" defTabSz="457200">
              <a:spcBef>
                <a:spcPts val="1800"/>
              </a:spcBef>
              <a:spcAft>
                <a:spcPts val="1800"/>
              </a:spcAft>
              <a:buFont typeface="Arial" panose="020B0604020202020204" pitchFamily="34" charset="0"/>
              <a:buChar char="•"/>
            </a:pPr>
            <a:r>
              <a:rPr lang="en-GB" altLang="en-US" sz="3100" dirty="0" smtClean="0">
                <a:latin typeface="+mn-lt"/>
              </a:rPr>
              <a:t>Optional section on data management in proposal is worth doing, especially to help justify costs</a:t>
            </a:r>
            <a:endParaRPr lang="en-GB" altLang="en-US" sz="3100" dirty="0">
              <a:latin typeface="+mn-lt"/>
            </a:endParaRPr>
          </a:p>
          <a:p>
            <a:pPr marL="342900" indent="-342900" defTabSz="457200">
              <a:spcBef>
                <a:spcPts val="1800"/>
              </a:spcBef>
              <a:spcAft>
                <a:spcPts val="1800"/>
              </a:spcAft>
              <a:buFont typeface="Arial" panose="020B0604020202020204" pitchFamily="34" charset="0"/>
              <a:buChar char="•"/>
            </a:pPr>
            <a:r>
              <a:rPr lang="en-GB" altLang="en-US" sz="3100" dirty="0" smtClean="0">
                <a:latin typeface="+mn-lt"/>
              </a:rPr>
              <a:t>A </a:t>
            </a:r>
            <a:r>
              <a:rPr lang="en-GB" altLang="en-US" sz="3100" dirty="0">
                <a:latin typeface="+mn-lt"/>
              </a:rPr>
              <a:t>DMP is a </a:t>
            </a:r>
            <a:r>
              <a:rPr lang="en-GB" altLang="en-US" sz="3100" dirty="0" smtClean="0">
                <a:latin typeface="+mn-lt"/>
              </a:rPr>
              <a:t>living or “active</a:t>
            </a:r>
            <a:r>
              <a:rPr lang="en-GB" altLang="en-US" sz="3100" dirty="0">
                <a:latin typeface="+mn-lt"/>
              </a:rPr>
              <a:t>” </a:t>
            </a:r>
            <a:r>
              <a:rPr lang="en-GB" altLang="en-US" sz="3100" dirty="0" smtClean="0">
                <a:latin typeface="+mn-lt"/>
              </a:rPr>
              <a:t>document that should be updated whenever important changes occur (or at review times)</a:t>
            </a:r>
          </a:p>
          <a:p>
            <a:pPr marL="342900" indent="-342900" defTabSz="457200">
              <a:spcBef>
                <a:spcPts val="1800"/>
              </a:spcBef>
              <a:spcAft>
                <a:spcPts val="1800"/>
              </a:spcAft>
              <a:buFont typeface="Arial" panose="020B0604020202020204" pitchFamily="34" charset="0"/>
              <a:buChar char="•"/>
            </a:pPr>
            <a:r>
              <a:rPr lang="en-GB" altLang="en-US" sz="3100" dirty="0" smtClean="0">
                <a:latin typeface="+mn-lt"/>
              </a:rPr>
              <a:t>DMPs available online are typically quite long, but don’t necessarily have to be</a:t>
            </a:r>
            <a:endParaRPr lang="en-GB" altLang="en-US" sz="3100" dirty="0">
              <a:latin typeface="+mn-lt"/>
            </a:endParaRPr>
          </a:p>
        </p:txBody>
      </p:sp>
      <p:sp>
        <p:nvSpPr>
          <p:cNvPr id="3" name="Title 2"/>
          <p:cNvSpPr>
            <a:spLocks noGrp="1"/>
          </p:cNvSpPr>
          <p:nvPr>
            <p:ph type="title"/>
          </p:nvPr>
        </p:nvSpPr>
        <p:spPr>
          <a:xfrm>
            <a:off x="827584" y="332656"/>
            <a:ext cx="7304856" cy="792162"/>
          </a:xfrm>
        </p:spPr>
        <p:txBody>
          <a:bodyPr/>
          <a:lstStyle/>
          <a:p>
            <a:r>
              <a:rPr lang="en-GB" dirty="0" smtClean="0"/>
              <a:t>Key differences in H2020</a:t>
            </a:r>
            <a:endParaRPr lang="en-GB" dirty="0"/>
          </a:p>
        </p:txBody>
      </p:sp>
    </p:spTree>
    <p:extLst>
      <p:ext uri="{BB962C8B-B14F-4D97-AF65-F5344CB8AC3E}">
        <p14:creationId xmlns:p14="http://schemas.microsoft.com/office/powerpoint/2010/main" val="2994412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itle 1"/>
          <p:cNvSpPr txBox="1">
            <a:spLocks noGrp="1"/>
          </p:cNvSpPr>
          <p:nvPr>
            <p:ph type="title"/>
          </p:nvPr>
        </p:nvSpPr>
        <p:spPr>
          <a:xfrm>
            <a:off x="374949" y="508963"/>
            <a:ext cx="8964613" cy="758825"/>
          </a:xfrm>
        </p:spPr>
        <p:txBody>
          <a:bodyPr/>
          <a:lstStyle/>
          <a:p>
            <a:pPr eaLnBrk="1" hangingPunct="1"/>
            <a:r>
              <a:rPr lang="en-GB" altLang="en-US" dirty="0"/>
              <a:t>Info on </a:t>
            </a:r>
            <a:r>
              <a:rPr lang="en-GB" altLang="en-US" dirty="0" smtClean="0"/>
              <a:t>RDM: </a:t>
            </a:r>
            <a:r>
              <a:rPr lang="en-GB" altLang="en-US" dirty="0"/>
              <a:t>what and when</a:t>
            </a:r>
          </a:p>
        </p:txBody>
      </p:sp>
      <p:sp>
        <p:nvSpPr>
          <p:cNvPr id="4" name="Content Placeholder 2"/>
          <p:cNvSpPr txBox="1">
            <a:spLocks noGrp="1"/>
          </p:cNvSpPr>
          <p:nvPr>
            <p:ph sz="half" idx="2"/>
          </p:nvPr>
        </p:nvSpPr>
        <p:spPr>
          <a:xfrm>
            <a:off x="251520" y="2348880"/>
            <a:ext cx="4342383" cy="3998912"/>
          </a:xfrm>
        </p:spPr>
        <p:txBody>
          <a:bodyPr>
            <a:normAutofit fontScale="92500" lnSpcReduction="10000"/>
          </a:bodyPr>
          <a:lstStyle/>
          <a:p>
            <a:pPr marL="0" indent="0" eaLnBrk="1" fontAlgn="auto" hangingPunct="1">
              <a:spcBef>
                <a:spcPts val="500"/>
              </a:spcBef>
              <a:spcAft>
                <a:spcPts val="0"/>
              </a:spcAft>
              <a:buFont typeface="Wingdings 2"/>
              <a:buNone/>
              <a:defRPr/>
            </a:pPr>
            <a:r>
              <a:rPr lang="en-GB" sz="1900" dirty="0" smtClean="0"/>
              <a:t>Where relevant*, H2020 proposals can include a section on data management which is evaluated under the criterion ‘Impact’</a:t>
            </a:r>
          </a:p>
          <a:p>
            <a:pPr marL="285750" indent="-285750" eaLnBrk="1" fontAlgn="auto" hangingPunct="1">
              <a:spcBef>
                <a:spcPts val="1200"/>
              </a:spcBef>
              <a:spcAft>
                <a:spcPts val="0"/>
              </a:spcAft>
              <a:buFont typeface="Arial" panose="020B0604020202020204" pitchFamily="34" charset="0"/>
              <a:buChar char="•"/>
              <a:defRPr/>
            </a:pPr>
            <a:r>
              <a:rPr lang="en-GB" sz="1900" dirty="0" smtClean="0"/>
              <a:t>What types of data will the project generate/collect?</a:t>
            </a:r>
          </a:p>
          <a:p>
            <a:pPr marL="285750" indent="-285750" eaLnBrk="1" fontAlgn="auto" hangingPunct="1">
              <a:spcBef>
                <a:spcPts val="1200"/>
              </a:spcBef>
              <a:spcAft>
                <a:spcPts val="0"/>
              </a:spcAft>
              <a:buFont typeface="Arial" panose="020B0604020202020204" pitchFamily="34" charset="0"/>
              <a:buChar char="•"/>
              <a:defRPr/>
            </a:pPr>
            <a:r>
              <a:rPr lang="en-GB" sz="1900" dirty="0" smtClean="0"/>
              <a:t>What standards will be used?</a:t>
            </a:r>
          </a:p>
          <a:p>
            <a:pPr marL="285750" indent="-285750" eaLnBrk="1" fontAlgn="auto" hangingPunct="1">
              <a:spcBef>
                <a:spcPts val="1200"/>
              </a:spcBef>
              <a:spcAft>
                <a:spcPts val="0"/>
              </a:spcAft>
              <a:buFont typeface="Arial" panose="020B0604020202020204" pitchFamily="34" charset="0"/>
              <a:buChar char="•"/>
              <a:defRPr/>
            </a:pPr>
            <a:r>
              <a:rPr lang="en-GB" sz="1900" dirty="0" smtClean="0"/>
              <a:t>How will this data be shared/made available? If not, why?</a:t>
            </a:r>
          </a:p>
          <a:p>
            <a:pPr marL="285750" indent="-285750" eaLnBrk="1" fontAlgn="auto" hangingPunct="1">
              <a:spcBef>
                <a:spcPts val="1200"/>
              </a:spcBef>
              <a:spcAft>
                <a:spcPts val="0"/>
              </a:spcAft>
              <a:buFont typeface="Arial" panose="020B0604020202020204" pitchFamily="34" charset="0"/>
              <a:buChar char="•"/>
              <a:defRPr/>
            </a:pPr>
            <a:r>
              <a:rPr lang="en-GB" sz="1900" dirty="0" smtClean="0"/>
              <a:t>How will this data be curated and preserved?</a:t>
            </a:r>
          </a:p>
          <a:p>
            <a:pPr marL="274320" indent="-274320" eaLnBrk="1" fontAlgn="auto" hangingPunct="1">
              <a:spcBef>
                <a:spcPts val="1200"/>
              </a:spcBef>
              <a:spcAft>
                <a:spcPts val="0"/>
              </a:spcAft>
              <a:buFont typeface="Wingdings 2"/>
              <a:buNone/>
              <a:defRPr/>
            </a:pPr>
            <a:r>
              <a:rPr lang="en-GB" sz="1200" dirty="0" smtClean="0"/>
              <a:t>* For “Research and Innovation actions” and “Innovation Actions”</a:t>
            </a:r>
          </a:p>
        </p:txBody>
      </p:sp>
      <p:sp>
        <p:nvSpPr>
          <p:cNvPr id="22533" name="Content Placeholder 5"/>
          <p:cNvSpPr txBox="1">
            <a:spLocks noGrp="1"/>
          </p:cNvSpPr>
          <p:nvPr>
            <p:ph sz="quarter" idx="4"/>
          </p:nvPr>
        </p:nvSpPr>
        <p:spPr>
          <a:xfrm>
            <a:off x="4788024" y="2348880"/>
            <a:ext cx="4123184" cy="3821112"/>
          </a:xfrm>
        </p:spPr>
        <p:txBody>
          <a:bodyPr>
            <a:normAutofit/>
          </a:bodyPr>
          <a:lstStyle/>
          <a:p>
            <a:pPr eaLnBrk="1" hangingPunct="1">
              <a:spcBef>
                <a:spcPts val="1200"/>
              </a:spcBef>
            </a:pPr>
            <a:r>
              <a:rPr lang="en-GB" altLang="en-US" sz="1900" dirty="0" smtClean="0"/>
              <a:t>DMPs are a project deliverable for those participating in the open data pilot.</a:t>
            </a:r>
          </a:p>
          <a:p>
            <a:pPr eaLnBrk="1" hangingPunct="1">
              <a:spcBef>
                <a:spcPts val="1200"/>
              </a:spcBef>
            </a:pPr>
            <a:r>
              <a:rPr lang="en-GB" altLang="en-US" sz="1900" dirty="0" smtClean="0"/>
              <a:t>Not a fixed document – should evolve and gain precision</a:t>
            </a:r>
          </a:p>
          <a:p>
            <a:pPr marL="634320" lvl="2" indent="-360000">
              <a:spcBef>
                <a:spcPts val="1200"/>
              </a:spcBef>
              <a:buClrTx/>
              <a:buFont typeface="Trebuchet MS" panose="020B0603020202020204" pitchFamily="34" charset="0"/>
              <a:buChar char="–"/>
            </a:pPr>
            <a:r>
              <a:rPr lang="en-GB" altLang="en-US" sz="1700" dirty="0" smtClean="0"/>
              <a:t>Deliver first version within initial 6 months of project</a:t>
            </a:r>
          </a:p>
          <a:p>
            <a:pPr marL="634320" lvl="2" indent="-360000">
              <a:spcBef>
                <a:spcPts val="1200"/>
              </a:spcBef>
              <a:buClrTx/>
              <a:buFont typeface="Trebuchet MS" panose="020B0603020202020204" pitchFamily="34" charset="0"/>
              <a:buChar char="–"/>
            </a:pPr>
            <a:r>
              <a:rPr lang="en-GB" altLang="en-US" sz="1700" dirty="0" smtClean="0"/>
              <a:t>More elaborate versions whenever important changes to the project occur. At least at the review.</a:t>
            </a:r>
          </a:p>
          <a:p>
            <a:pPr eaLnBrk="1" hangingPunct="1">
              <a:spcBef>
                <a:spcPts val="500"/>
              </a:spcBef>
            </a:pPr>
            <a:endParaRPr lang="en-GB" altLang="en-US" sz="1900" dirty="0" smtClean="0">
              <a:solidFill>
                <a:schemeClr val="bg1">
                  <a:lumMod val="50000"/>
                </a:schemeClr>
              </a:solidFill>
            </a:endParaRPr>
          </a:p>
          <a:p>
            <a:pPr eaLnBrk="1" hangingPunct="1"/>
            <a:endParaRPr lang="en-GB" altLang="en-US" dirty="0" smtClean="0">
              <a:solidFill>
                <a:schemeClr val="bg1">
                  <a:lumMod val="50000"/>
                </a:schemeClr>
              </a:solidFill>
            </a:endParaRPr>
          </a:p>
        </p:txBody>
      </p:sp>
      <p:sp>
        <p:nvSpPr>
          <p:cNvPr id="2" name="TextBox 1"/>
          <p:cNvSpPr txBox="1"/>
          <p:nvPr/>
        </p:nvSpPr>
        <p:spPr>
          <a:xfrm>
            <a:off x="683568" y="1724688"/>
            <a:ext cx="2374368" cy="461665"/>
          </a:xfrm>
          <a:prstGeom prst="rect">
            <a:avLst/>
          </a:prstGeom>
          <a:noFill/>
        </p:spPr>
        <p:txBody>
          <a:bodyPr wrap="none" rtlCol="0">
            <a:spAutoFit/>
          </a:bodyPr>
          <a:lstStyle/>
          <a:p>
            <a:r>
              <a:rPr lang="en-GB" sz="2400" dirty="0" smtClean="0"/>
              <a:t>PROPOSAL STAGE</a:t>
            </a:r>
            <a:endParaRPr lang="en-GB" sz="2400" dirty="0"/>
          </a:p>
        </p:txBody>
      </p:sp>
      <p:sp>
        <p:nvSpPr>
          <p:cNvPr id="9" name="TextBox 8"/>
          <p:cNvSpPr txBox="1"/>
          <p:nvPr/>
        </p:nvSpPr>
        <p:spPr>
          <a:xfrm>
            <a:off x="5891257" y="1733867"/>
            <a:ext cx="1611788" cy="461665"/>
          </a:xfrm>
          <a:prstGeom prst="rect">
            <a:avLst/>
          </a:prstGeom>
          <a:noFill/>
        </p:spPr>
        <p:txBody>
          <a:bodyPr wrap="none" rtlCol="0">
            <a:spAutoFit/>
          </a:bodyPr>
          <a:lstStyle/>
          <a:p>
            <a:r>
              <a:rPr lang="en-GB" sz="2400" dirty="0" smtClean="0"/>
              <a:t>IN PROJECT</a:t>
            </a:r>
            <a:endParaRPr lang="en-GB" sz="2400" dirty="0"/>
          </a:p>
        </p:txBody>
      </p:sp>
    </p:spTree>
    <p:extLst>
      <p:ext uri="{BB962C8B-B14F-4D97-AF65-F5344CB8AC3E}">
        <p14:creationId xmlns:p14="http://schemas.microsoft.com/office/powerpoint/2010/main" val="22242084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251520" y="404664"/>
            <a:ext cx="8363272" cy="683994"/>
          </a:xfrm>
        </p:spPr>
        <p:txBody>
          <a:bodyPr>
            <a:noAutofit/>
          </a:bodyPr>
          <a:lstStyle/>
          <a:p>
            <a:pPr eaLnBrk="1" hangingPunct="1"/>
            <a:r>
              <a:rPr lang="en-GB" altLang="en-US" dirty="0" smtClean="0"/>
              <a:t>A FAIR approach to DMPs</a:t>
            </a:r>
            <a:endParaRPr lang="en-GB" altLang="en-US" dirty="0"/>
          </a:p>
        </p:txBody>
      </p:sp>
      <p:sp>
        <p:nvSpPr>
          <p:cNvPr id="23555" name="Content Placeholder 2"/>
          <p:cNvSpPr txBox="1">
            <a:spLocks noGrp="1"/>
          </p:cNvSpPr>
          <p:nvPr>
            <p:ph idx="1"/>
          </p:nvPr>
        </p:nvSpPr>
        <p:spPr>
          <a:xfrm>
            <a:off x="395536" y="1242391"/>
            <a:ext cx="8136904" cy="5544616"/>
          </a:xfrm>
        </p:spPr>
        <p:txBody>
          <a:bodyPr>
            <a:noAutofit/>
          </a:bodyPr>
          <a:lstStyle/>
          <a:p>
            <a:r>
              <a:rPr lang="en-GB" sz="2400" b="1" dirty="0" smtClean="0"/>
              <a:t>F</a:t>
            </a:r>
            <a:r>
              <a:rPr lang="en-GB" sz="2400" dirty="0" smtClean="0"/>
              <a:t>indable</a:t>
            </a:r>
          </a:p>
          <a:p>
            <a:pPr lvl="1">
              <a:buClrTx/>
              <a:buFont typeface="Calibri" pitchFamily="34" charset="0"/>
              <a:buChar char="–"/>
            </a:pPr>
            <a:r>
              <a:rPr lang="en-GB" sz="1800" i="1" dirty="0" smtClean="0"/>
              <a:t>Assign persistent IDs, provide metadata, register in a searchable resource... </a:t>
            </a:r>
          </a:p>
          <a:p>
            <a:pPr lvl="1">
              <a:buClrTx/>
              <a:buFont typeface="Calibri" pitchFamily="34" charset="0"/>
              <a:buChar char="–"/>
            </a:pPr>
            <a:endParaRPr lang="en-GB" sz="400" i="1" dirty="0" smtClean="0"/>
          </a:p>
          <a:p>
            <a:r>
              <a:rPr lang="en-GB" sz="2400" b="1" dirty="0" smtClean="0"/>
              <a:t>A</a:t>
            </a:r>
            <a:r>
              <a:rPr lang="en-GB" sz="2400" dirty="0" smtClean="0"/>
              <a:t>ccessible</a:t>
            </a:r>
          </a:p>
          <a:p>
            <a:pPr lvl="1">
              <a:buClrTx/>
              <a:buFont typeface="Calibri" pitchFamily="34" charset="0"/>
              <a:buChar char="–"/>
            </a:pPr>
            <a:r>
              <a:rPr lang="en-GB" sz="1800" i="1" dirty="0" smtClean="0"/>
              <a:t>Retrievable by their ID using a standard protocol, metadata remain accessible even if data aren’t...</a:t>
            </a:r>
          </a:p>
          <a:p>
            <a:pPr lvl="1">
              <a:buClrTx/>
              <a:buFont typeface="Calibri" pitchFamily="34" charset="0"/>
              <a:buChar char="–"/>
            </a:pPr>
            <a:endParaRPr lang="en-GB" sz="400" i="1" dirty="0" smtClean="0"/>
          </a:p>
          <a:p>
            <a:r>
              <a:rPr lang="en-GB" sz="2400" b="1" dirty="0" smtClean="0"/>
              <a:t>I</a:t>
            </a:r>
            <a:r>
              <a:rPr lang="en-GB" sz="2400" dirty="0" smtClean="0"/>
              <a:t>nteroperable</a:t>
            </a:r>
          </a:p>
          <a:p>
            <a:pPr lvl="1">
              <a:buClrTx/>
              <a:buFont typeface="Calibri" pitchFamily="34" charset="0"/>
              <a:buChar char="–"/>
            </a:pPr>
            <a:r>
              <a:rPr lang="en-GB" sz="1800" i="1" dirty="0" smtClean="0"/>
              <a:t>Use formal, broadly applicable languages, standard vocabularies...</a:t>
            </a:r>
          </a:p>
          <a:p>
            <a:pPr lvl="1">
              <a:buClrTx/>
              <a:buFont typeface="Calibri" pitchFamily="34" charset="0"/>
              <a:buChar char="–"/>
            </a:pPr>
            <a:endParaRPr lang="en-GB" sz="400" i="1" dirty="0" smtClean="0"/>
          </a:p>
          <a:p>
            <a:r>
              <a:rPr lang="en-GB" sz="2400" b="1" dirty="0" smtClean="0"/>
              <a:t>R</a:t>
            </a:r>
            <a:r>
              <a:rPr lang="en-GB" sz="2400" dirty="0" smtClean="0"/>
              <a:t>eusable</a:t>
            </a:r>
          </a:p>
          <a:p>
            <a:pPr lvl="1">
              <a:buClrTx/>
              <a:buFont typeface="Calibri" pitchFamily="34" charset="0"/>
              <a:buChar char="–"/>
            </a:pPr>
            <a:r>
              <a:rPr lang="en-GB" sz="1800" i="1" dirty="0" smtClean="0"/>
              <a:t>Rich metadata, clear licences, </a:t>
            </a:r>
            <a:endParaRPr lang="en-GB" sz="1800" i="1" dirty="0"/>
          </a:p>
          <a:p>
            <a:pPr marL="274320" lvl="1" indent="0">
              <a:buClrTx/>
              <a:buNone/>
            </a:pPr>
            <a:r>
              <a:rPr lang="en-GB" sz="1800" i="1" dirty="0" smtClean="0"/>
              <a:t>   community standards</a:t>
            </a:r>
          </a:p>
          <a:p>
            <a:pPr marL="274320" lvl="1" indent="0">
              <a:buClrTx/>
              <a:buNone/>
            </a:pPr>
            <a:r>
              <a:rPr lang="en-GB" sz="1800" i="1" dirty="0"/>
              <a:t> </a:t>
            </a:r>
            <a:r>
              <a:rPr lang="en-GB" sz="1800" i="1" dirty="0" smtClean="0"/>
              <a:t>  provenance...</a:t>
            </a:r>
          </a:p>
          <a:p>
            <a:pPr algn="ctr">
              <a:buNone/>
            </a:pPr>
            <a:endParaRPr lang="en-GB" sz="400" dirty="0" smtClean="0">
              <a:hlinkClick r:id="rId3"/>
            </a:endParaRPr>
          </a:p>
          <a:p>
            <a:pPr>
              <a:buNone/>
            </a:pPr>
            <a:r>
              <a:rPr lang="en-GB" sz="1600" dirty="0" smtClean="0">
                <a:hlinkClick r:id="rId3"/>
              </a:rPr>
              <a:t>www.force11.org/group/fairgroup/</a:t>
            </a:r>
          </a:p>
          <a:p>
            <a:pPr>
              <a:buNone/>
            </a:pPr>
            <a:r>
              <a:rPr lang="en-GB" sz="1600" dirty="0" err="1" smtClean="0">
                <a:hlinkClick r:id="rId3"/>
              </a:rPr>
              <a:t>fairprinciples</a:t>
            </a:r>
            <a:endParaRPr lang="en-GB" altLang="en-US" sz="16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334" t="17221" r="2058" b="7373"/>
          <a:stretch/>
        </p:blipFill>
        <p:spPr>
          <a:xfrm>
            <a:off x="3923928" y="4401672"/>
            <a:ext cx="5031813" cy="2380890"/>
          </a:xfrm>
          <a:prstGeom prst="rect">
            <a:avLst/>
          </a:prstGeom>
        </p:spPr>
      </p:pic>
    </p:spTree>
    <p:extLst>
      <p:ext uri="{BB962C8B-B14F-4D97-AF65-F5344CB8AC3E}">
        <p14:creationId xmlns:p14="http://schemas.microsoft.com/office/powerpoint/2010/main" val="21709419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1195753"/>
            <a:ext cx="8229600" cy="5662247"/>
          </a:xfrm>
        </p:spPr>
        <p:txBody>
          <a:bodyPr>
            <a:normAutofit fontScale="85000" lnSpcReduction="20000"/>
          </a:bodyPr>
          <a:lstStyle/>
          <a:p>
            <a:pPr marL="457200" indent="-457200">
              <a:lnSpc>
                <a:spcPct val="110000"/>
              </a:lnSpc>
              <a:spcAft>
                <a:spcPts val="600"/>
              </a:spcAft>
              <a:buFont typeface="+mj-lt"/>
              <a:buAutoNum type="arabicPeriod"/>
            </a:pPr>
            <a:r>
              <a:rPr lang="en-GB" sz="2600" dirty="0" smtClean="0">
                <a:latin typeface="Calibri" panose="020F0502020204030204" pitchFamily="34" charset="0"/>
              </a:rPr>
              <a:t>Data summary</a:t>
            </a:r>
          </a:p>
          <a:p>
            <a:pPr marL="457200" indent="-457200">
              <a:lnSpc>
                <a:spcPct val="110000"/>
              </a:lnSpc>
              <a:spcAft>
                <a:spcPts val="600"/>
              </a:spcAft>
              <a:buFont typeface="+mj-lt"/>
              <a:buAutoNum type="arabicPeriod"/>
            </a:pPr>
            <a:r>
              <a:rPr lang="en-GB" sz="2600" dirty="0" smtClean="0">
                <a:latin typeface="Calibri" panose="020F0502020204030204" pitchFamily="34" charset="0"/>
              </a:rPr>
              <a:t>FAIR data</a:t>
            </a:r>
          </a:p>
          <a:p>
            <a:pPr marL="468000" lvl="1" indent="0">
              <a:lnSpc>
                <a:spcPct val="110000"/>
              </a:lnSpc>
              <a:spcAft>
                <a:spcPts val="600"/>
              </a:spcAft>
              <a:buNone/>
            </a:pPr>
            <a:r>
              <a:rPr lang="en-GB" sz="2600" dirty="0">
                <a:latin typeface="Calibri" panose="020F0502020204030204" pitchFamily="34" charset="0"/>
              </a:rPr>
              <a:t>2.1	Making data findable, including provisions for metadata </a:t>
            </a:r>
          </a:p>
          <a:p>
            <a:pPr marL="468000" lvl="1" indent="0">
              <a:lnSpc>
                <a:spcPct val="110000"/>
              </a:lnSpc>
              <a:spcAft>
                <a:spcPts val="600"/>
              </a:spcAft>
              <a:buNone/>
            </a:pPr>
            <a:r>
              <a:rPr lang="en-GB" sz="2600" dirty="0">
                <a:latin typeface="Calibri" panose="020F0502020204030204" pitchFamily="34" charset="0"/>
              </a:rPr>
              <a:t>2.2 	Making data openly accessible</a:t>
            </a:r>
          </a:p>
          <a:p>
            <a:pPr marL="468000" lvl="1" indent="0">
              <a:lnSpc>
                <a:spcPct val="110000"/>
              </a:lnSpc>
              <a:spcAft>
                <a:spcPts val="600"/>
              </a:spcAft>
              <a:buNone/>
            </a:pPr>
            <a:r>
              <a:rPr lang="en-GB" sz="2600" dirty="0">
                <a:latin typeface="Calibri" panose="020F0502020204030204" pitchFamily="34" charset="0"/>
              </a:rPr>
              <a:t>2.3	Making data interoperable </a:t>
            </a:r>
          </a:p>
          <a:p>
            <a:pPr marL="468000" lvl="1" indent="0">
              <a:lnSpc>
                <a:spcPct val="110000"/>
              </a:lnSpc>
              <a:spcAft>
                <a:spcPts val="600"/>
              </a:spcAft>
              <a:buNone/>
            </a:pPr>
            <a:r>
              <a:rPr lang="en-GB" sz="2600" dirty="0">
                <a:latin typeface="Calibri" panose="020F0502020204030204" pitchFamily="34" charset="0"/>
              </a:rPr>
              <a:t>2.4	Increase data re-use (through clarifying licences</a:t>
            </a:r>
            <a:r>
              <a:rPr lang="en-GB" sz="2600" dirty="0" smtClean="0">
                <a:latin typeface="Calibri" panose="020F0502020204030204" pitchFamily="34" charset="0"/>
              </a:rPr>
              <a:t>)</a:t>
            </a:r>
          </a:p>
          <a:p>
            <a:pPr marL="457200" indent="-457200">
              <a:lnSpc>
                <a:spcPct val="110000"/>
              </a:lnSpc>
              <a:spcAft>
                <a:spcPts val="600"/>
              </a:spcAft>
              <a:buFont typeface="+mj-lt"/>
              <a:buAutoNum type="arabicPeriod" startAt="3"/>
            </a:pPr>
            <a:r>
              <a:rPr lang="en-GB" sz="2600" dirty="0" smtClean="0">
                <a:latin typeface="Calibri" panose="020F0502020204030204" pitchFamily="34" charset="0"/>
              </a:rPr>
              <a:t>Allocation of resources</a:t>
            </a:r>
          </a:p>
          <a:p>
            <a:pPr marL="457200" indent="-457200">
              <a:lnSpc>
                <a:spcPct val="110000"/>
              </a:lnSpc>
              <a:spcAft>
                <a:spcPts val="600"/>
              </a:spcAft>
              <a:buFont typeface="+mj-lt"/>
              <a:buAutoNum type="arabicPeriod" startAt="3"/>
            </a:pPr>
            <a:r>
              <a:rPr lang="en-GB" sz="2600" dirty="0" smtClean="0">
                <a:latin typeface="Calibri" panose="020F0502020204030204" pitchFamily="34" charset="0"/>
              </a:rPr>
              <a:t>Data security</a:t>
            </a:r>
          </a:p>
          <a:p>
            <a:pPr marL="457200" indent="-457200">
              <a:lnSpc>
                <a:spcPct val="110000"/>
              </a:lnSpc>
              <a:spcAft>
                <a:spcPts val="600"/>
              </a:spcAft>
              <a:buFont typeface="+mj-lt"/>
              <a:buAutoNum type="arabicPeriod" startAt="3"/>
            </a:pPr>
            <a:r>
              <a:rPr lang="en-GB" sz="2600" dirty="0" smtClean="0">
                <a:latin typeface="Calibri" panose="020F0502020204030204" pitchFamily="34" charset="0"/>
              </a:rPr>
              <a:t>Ethical aspects</a:t>
            </a:r>
          </a:p>
          <a:p>
            <a:pPr marL="457200" indent="-457200">
              <a:lnSpc>
                <a:spcPct val="110000"/>
              </a:lnSpc>
              <a:spcAft>
                <a:spcPts val="600"/>
              </a:spcAft>
              <a:buFont typeface="+mj-lt"/>
              <a:buAutoNum type="arabicPeriod" startAt="3"/>
            </a:pPr>
            <a:r>
              <a:rPr lang="en-GB" sz="2600" dirty="0" smtClean="0">
                <a:latin typeface="Calibri" panose="020F0502020204030204" pitchFamily="34" charset="0"/>
              </a:rPr>
              <a:t>Other issues</a:t>
            </a:r>
          </a:p>
          <a:p>
            <a:pPr marL="0" indent="0">
              <a:lnSpc>
                <a:spcPct val="110000"/>
              </a:lnSpc>
              <a:spcAft>
                <a:spcPts val="600"/>
              </a:spcAft>
              <a:buNone/>
            </a:pPr>
            <a:endParaRPr lang="en-GB" sz="1200" dirty="0" smtClean="0">
              <a:latin typeface="Calibri" panose="020F0502020204030204" pitchFamily="34" charset="0"/>
            </a:endParaRPr>
          </a:p>
          <a:p>
            <a:pPr marL="0" indent="0">
              <a:lnSpc>
                <a:spcPct val="110000"/>
              </a:lnSpc>
              <a:spcAft>
                <a:spcPts val="600"/>
              </a:spcAft>
              <a:buNone/>
            </a:pPr>
            <a:r>
              <a:rPr lang="en-GB" dirty="0">
                <a:latin typeface="Calibri" panose="020F0502020204030204" pitchFamily="34" charset="0"/>
                <a:hlinkClick r:id="rId2"/>
              </a:rPr>
              <a:t>http://</a:t>
            </a:r>
            <a:r>
              <a:rPr lang="en-GB" dirty="0" smtClean="0">
                <a:latin typeface="Calibri" panose="020F0502020204030204" pitchFamily="34" charset="0"/>
                <a:hlinkClick r:id="rId2"/>
              </a:rPr>
              <a:t>ec.europa.eu/research/participants/data/ref/h2020/grants_manual/hi/oa_pilot/h2020-hi-oa-data-mgt_en.pdf</a:t>
            </a:r>
            <a:r>
              <a:rPr lang="en-GB" dirty="0" smtClean="0">
                <a:latin typeface="Calibri" panose="020F0502020204030204" pitchFamily="34" charset="0"/>
              </a:rPr>
              <a:t> </a:t>
            </a:r>
          </a:p>
        </p:txBody>
      </p:sp>
      <p:sp>
        <p:nvSpPr>
          <p:cNvPr id="3" name="Title 2"/>
          <p:cNvSpPr>
            <a:spLocks noGrp="1"/>
          </p:cNvSpPr>
          <p:nvPr>
            <p:ph type="title"/>
          </p:nvPr>
        </p:nvSpPr>
        <p:spPr>
          <a:xfrm>
            <a:off x="971600" y="260648"/>
            <a:ext cx="7304856" cy="792162"/>
          </a:xfrm>
        </p:spPr>
        <p:txBody>
          <a:bodyPr/>
          <a:lstStyle/>
          <a:p>
            <a:r>
              <a:rPr lang="en-GB" dirty="0" smtClean="0"/>
              <a:t>H2020 template</a:t>
            </a:r>
            <a:endParaRPr lang="en-GB" dirty="0"/>
          </a:p>
        </p:txBody>
      </p:sp>
    </p:spTree>
    <p:extLst>
      <p:ext uri="{BB962C8B-B14F-4D97-AF65-F5344CB8AC3E}">
        <p14:creationId xmlns:p14="http://schemas.microsoft.com/office/powerpoint/2010/main" val="2977392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Reviewing DMPs in H2020</a:t>
            </a:r>
            <a:endParaRPr lang="en-GB" dirty="0"/>
          </a:p>
        </p:txBody>
      </p:sp>
      <p:sp>
        <p:nvSpPr>
          <p:cNvPr id="3" name="Content Placeholder 2"/>
          <p:cNvSpPr>
            <a:spLocks noGrp="1"/>
          </p:cNvSpPr>
          <p:nvPr>
            <p:ph idx="1"/>
          </p:nvPr>
        </p:nvSpPr>
        <p:spPr>
          <a:xfrm>
            <a:off x="457200" y="1412776"/>
            <a:ext cx="7859216" cy="4713387"/>
          </a:xfrm>
        </p:spPr>
        <p:txBody>
          <a:bodyPr>
            <a:normAutofit/>
          </a:bodyPr>
          <a:lstStyle/>
          <a:p>
            <a:pPr marL="457200" indent="-457200">
              <a:spcAft>
                <a:spcPts val="2400"/>
              </a:spcAft>
              <a:buFont typeface="Arial" panose="020B0604020202020204" pitchFamily="34" charset="0"/>
              <a:buChar char="•"/>
            </a:pPr>
            <a:r>
              <a:rPr lang="en-GB" sz="2400" dirty="0" smtClean="0"/>
              <a:t>DMPs are a deliverable, checked primarily by project officers and in some cases external reviewers too</a:t>
            </a:r>
          </a:p>
          <a:p>
            <a:pPr marL="457200" indent="-457200">
              <a:spcAft>
                <a:spcPts val="2400"/>
              </a:spcAft>
              <a:buFont typeface="Arial" panose="020B0604020202020204" pitchFamily="34" charset="0"/>
              <a:buChar char="•"/>
            </a:pPr>
            <a:r>
              <a:rPr lang="en-GB" sz="2400" dirty="0" smtClean="0"/>
              <a:t>Guidelines are being developed to give reviewers pointers on what to check. These are based on </a:t>
            </a:r>
            <a:r>
              <a:rPr lang="en-GB" sz="2400" smtClean="0"/>
              <a:t>the template.</a:t>
            </a:r>
            <a:endParaRPr lang="en-GB" sz="2400" dirty="0" smtClean="0"/>
          </a:p>
          <a:p>
            <a:pPr marL="457200" indent="-457200">
              <a:spcAft>
                <a:spcPts val="2400"/>
              </a:spcAft>
              <a:buFont typeface="Arial" panose="020B0604020202020204" pitchFamily="34" charset="0"/>
              <a:buChar char="•"/>
            </a:pPr>
            <a:r>
              <a:rPr lang="en-GB" sz="2400" dirty="0" smtClean="0"/>
              <a:t>The reviewer has access to the full project documentation</a:t>
            </a:r>
          </a:p>
          <a:p>
            <a:pPr marL="457200" indent="-457200">
              <a:spcAft>
                <a:spcPts val="2400"/>
              </a:spcAft>
              <a:buFont typeface="Arial" panose="020B0604020202020204" pitchFamily="34" charset="0"/>
              <a:buChar char="•"/>
            </a:pPr>
            <a:r>
              <a:rPr lang="en-GB" sz="2400" dirty="0" smtClean="0"/>
              <a:t>Process is only just evolving and this is a pilot so feedback may be variable initially</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1" y="5047664"/>
            <a:ext cx="2342008" cy="1731830"/>
          </a:xfrm>
          <a:prstGeom prst="rect">
            <a:avLst/>
          </a:prstGeom>
        </p:spPr>
      </p:pic>
    </p:spTree>
    <p:extLst>
      <p:ext uri="{BB962C8B-B14F-4D97-AF65-F5344CB8AC3E}">
        <p14:creationId xmlns:p14="http://schemas.microsoft.com/office/powerpoint/2010/main" val="149447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7" y="1484784"/>
            <a:ext cx="4176464" cy="4281339"/>
          </a:xfrm>
        </p:spPr>
        <p:txBody>
          <a:bodyPr/>
          <a:lstStyle/>
          <a:p>
            <a:pPr marL="0" lvl="1" indent="0" algn="ctr">
              <a:spcAft>
                <a:spcPts val="600"/>
              </a:spcAft>
              <a:buClrTx/>
              <a:buNone/>
            </a:pPr>
            <a:r>
              <a:rPr lang="fr-BE" sz="3600" b="1" dirty="0" smtClean="0"/>
              <a:t>Approach: </a:t>
            </a:r>
          </a:p>
          <a:p>
            <a:pPr marL="0" lvl="1" indent="0" algn="ctr">
              <a:spcAft>
                <a:spcPts val="600"/>
              </a:spcAft>
              <a:buClrTx/>
              <a:buNone/>
            </a:pPr>
            <a:r>
              <a:rPr lang="fr-BE" sz="3600" b="1" dirty="0" smtClean="0"/>
              <a:t>as open as possible, as closed as necessary</a:t>
            </a:r>
            <a:endParaRPr lang="en-GB" sz="3600" b="1"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72"/>
            <a:ext cx="4602364" cy="6916271"/>
          </a:xfrm>
          <a:prstGeom prst="rect">
            <a:avLst/>
          </a:prstGeom>
        </p:spPr>
      </p:pic>
      <p:sp>
        <p:nvSpPr>
          <p:cNvPr id="5" name="TextBox 4"/>
          <p:cNvSpPr txBox="1"/>
          <p:nvPr/>
        </p:nvSpPr>
        <p:spPr>
          <a:xfrm>
            <a:off x="5063099" y="6194921"/>
            <a:ext cx="3961260" cy="461665"/>
          </a:xfrm>
          <a:prstGeom prst="rect">
            <a:avLst/>
          </a:prstGeom>
          <a:noFill/>
        </p:spPr>
        <p:txBody>
          <a:bodyPr wrap="square" rtlCol="0">
            <a:spAutoFit/>
          </a:bodyPr>
          <a:lstStyle/>
          <a:p>
            <a:r>
              <a:rPr lang="en-GB" sz="1200" dirty="0" smtClean="0"/>
              <a:t>Image: ‘Balancing rocks’ by Viewminder</a:t>
            </a:r>
            <a:r>
              <a:rPr lang="en-GB" sz="1200" dirty="0"/>
              <a:t> CC-BY-SA-ND </a:t>
            </a:r>
            <a:r>
              <a:rPr lang="en-GB" sz="1200" dirty="0" smtClean="0"/>
              <a:t>www.flickr.com/photos/light_seeker/7780857224</a:t>
            </a:r>
            <a:endParaRPr lang="en-GB" sz="1200" dirty="0"/>
          </a:p>
        </p:txBody>
      </p:sp>
    </p:spTree>
    <p:extLst>
      <p:ext uri="{BB962C8B-B14F-4D97-AF65-F5344CB8AC3E}">
        <p14:creationId xmlns:p14="http://schemas.microsoft.com/office/powerpoint/2010/main" val="1773755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noGrp="1"/>
          </p:cNvSpPr>
          <p:nvPr>
            <p:ph type="title"/>
          </p:nvPr>
        </p:nvSpPr>
        <p:spPr>
          <a:xfrm>
            <a:off x="395536" y="332656"/>
            <a:ext cx="8363272" cy="683994"/>
          </a:xfrm>
        </p:spPr>
        <p:txBody>
          <a:bodyPr/>
          <a:lstStyle/>
          <a:p>
            <a:r>
              <a:rPr lang="en-GB" dirty="0" smtClean="0"/>
              <a:t>The EC Open Research Data pilot</a:t>
            </a:r>
            <a:endParaRPr lang="en-GB" altLang="en-US" dirty="0" smtClean="0"/>
          </a:p>
        </p:txBody>
      </p:sp>
      <p:sp>
        <p:nvSpPr>
          <p:cNvPr id="16387" name="Text Placeholder 4"/>
          <p:cNvSpPr txBox="1">
            <a:spLocks noGrp="1"/>
          </p:cNvSpPr>
          <p:nvPr>
            <p:ph idx="1"/>
          </p:nvPr>
        </p:nvSpPr>
        <p:spPr>
          <a:xfrm>
            <a:off x="323529" y="1268760"/>
            <a:ext cx="8208911" cy="5256584"/>
          </a:xfrm>
        </p:spPr>
        <p:txBody>
          <a:bodyPr>
            <a:noAutofit/>
          </a:bodyPr>
          <a:lstStyle/>
          <a:p>
            <a:pPr marL="342900" indent="-342900"/>
            <a:r>
              <a:rPr lang="en-GB" b="1" dirty="0" smtClean="0"/>
              <a:t>Key sources of information</a:t>
            </a:r>
          </a:p>
          <a:p>
            <a:pPr marL="360000" indent="-342900">
              <a:spcBef>
                <a:spcPts val="0"/>
              </a:spcBef>
              <a:spcAft>
                <a:spcPts val="0"/>
              </a:spcAft>
              <a:buFont typeface="Arial" panose="020B0604020202020204" pitchFamily="34" charset="0"/>
              <a:buChar char="•"/>
            </a:pPr>
            <a:endParaRPr lang="en-GB" sz="1000" dirty="0" smtClean="0"/>
          </a:p>
          <a:p>
            <a:pPr marL="360000" indent="-342900">
              <a:spcBef>
                <a:spcPts val="0"/>
              </a:spcBef>
              <a:spcAft>
                <a:spcPts val="0"/>
              </a:spcAft>
              <a:buFont typeface="Arial" panose="020B0604020202020204" pitchFamily="34" charset="0"/>
              <a:buChar char="•"/>
            </a:pPr>
            <a:r>
              <a:rPr lang="en-GB" sz="2000" dirty="0" smtClean="0"/>
              <a:t>Guidelines on Open Access to Scientific Publications and Research Data in Horizon 2020</a:t>
            </a:r>
          </a:p>
          <a:p>
            <a:pPr marL="360000" lvl="1" indent="0">
              <a:spcBef>
                <a:spcPts val="0"/>
              </a:spcBef>
              <a:buNone/>
            </a:pPr>
            <a:r>
              <a:rPr lang="en-GB" altLang="en-US" sz="1800" dirty="0" smtClean="0">
                <a:hlinkClick r:id="rId3"/>
              </a:rPr>
              <a:t>http://ec.europa.eu/research/participants/data/ref/h2020/grants_manual/hi/oa_pilot/h2020-hi-oa-pilot-guide_en.pdf</a:t>
            </a:r>
            <a:r>
              <a:rPr lang="en-GB" altLang="en-US" sz="1800" dirty="0" smtClean="0"/>
              <a:t> </a:t>
            </a:r>
          </a:p>
          <a:p>
            <a:pPr marL="360000" indent="-342900" eaLnBrk="1" hangingPunct="1">
              <a:spcBef>
                <a:spcPts val="0"/>
              </a:spcBef>
              <a:spcAft>
                <a:spcPts val="0"/>
              </a:spcAft>
              <a:buFont typeface="Arial" panose="020B0604020202020204" pitchFamily="34" charset="0"/>
              <a:buChar char="•"/>
            </a:pPr>
            <a:endParaRPr lang="en-GB" altLang="en-US" sz="1200" dirty="0" smtClean="0"/>
          </a:p>
          <a:p>
            <a:pPr marL="360000" indent="-342900" eaLnBrk="1" hangingPunct="1">
              <a:spcBef>
                <a:spcPts val="0"/>
              </a:spcBef>
              <a:spcAft>
                <a:spcPts val="0"/>
              </a:spcAft>
              <a:buFont typeface="Arial" panose="020B0604020202020204" pitchFamily="34" charset="0"/>
              <a:buChar char="•"/>
            </a:pPr>
            <a:endParaRPr lang="en-GB" altLang="en-US" sz="900" dirty="0" smtClean="0"/>
          </a:p>
          <a:p>
            <a:pPr marL="360000" indent="-342900" eaLnBrk="1" hangingPunct="1">
              <a:spcBef>
                <a:spcPts val="0"/>
              </a:spcBef>
              <a:spcAft>
                <a:spcPts val="0"/>
              </a:spcAft>
              <a:buFont typeface="Arial" panose="020B0604020202020204" pitchFamily="34" charset="0"/>
              <a:buChar char="•"/>
            </a:pPr>
            <a:r>
              <a:rPr lang="en-GB" altLang="en-US" sz="2000" dirty="0" smtClean="0"/>
              <a:t>Guidelines on FAIR Data Management in Horizon 2020</a:t>
            </a:r>
          </a:p>
          <a:p>
            <a:pPr marL="360000" lvl="1" indent="0">
              <a:spcBef>
                <a:spcPts val="0"/>
              </a:spcBef>
              <a:buNone/>
            </a:pPr>
            <a:r>
              <a:rPr lang="en-GB" altLang="en-US" sz="1800" dirty="0" smtClean="0">
                <a:hlinkClick r:id="rId4"/>
              </a:rPr>
              <a:t>http://ec.europa.eu/research/participants/data/ref/h2020/grants_manual/hi/oa_pilot/h2020-hi-oa-data-mgt_en.pdf</a:t>
            </a:r>
            <a:r>
              <a:rPr lang="en-GB" altLang="en-US" sz="1800" dirty="0" smtClean="0">
                <a:hlinkClick r:id="rId3"/>
              </a:rPr>
              <a:t> </a:t>
            </a:r>
          </a:p>
          <a:p>
            <a:pPr marL="360000" lvl="1" indent="0">
              <a:spcBef>
                <a:spcPts val="0"/>
              </a:spcBef>
              <a:buNone/>
            </a:pPr>
            <a:endParaRPr lang="en-GB" altLang="en-US" sz="1200" dirty="0" smtClean="0">
              <a:hlinkClick r:id="rId3"/>
            </a:endParaRPr>
          </a:p>
          <a:p>
            <a:pPr marL="360000" lvl="1" indent="0">
              <a:spcBef>
                <a:spcPts val="0"/>
              </a:spcBef>
              <a:buNone/>
            </a:pPr>
            <a:endParaRPr lang="en-GB" altLang="en-US" sz="900" dirty="0" smtClean="0">
              <a:hlinkClick r:id="rId3"/>
            </a:endParaRPr>
          </a:p>
          <a:p>
            <a:pPr marL="360000" indent="-342900">
              <a:spcBef>
                <a:spcPts val="0"/>
              </a:spcBef>
              <a:spcAft>
                <a:spcPts val="0"/>
              </a:spcAft>
              <a:buFont typeface="Arial" panose="020B0604020202020204" pitchFamily="34" charset="0"/>
              <a:buChar char="•"/>
            </a:pPr>
            <a:r>
              <a:rPr lang="en-GB" altLang="en-US" sz="2000" dirty="0" smtClean="0"/>
              <a:t>Annotated model grant agreement, clause 29.3 </a:t>
            </a:r>
            <a:r>
              <a:rPr lang="en-GB" altLang="en-US" sz="1800" dirty="0" smtClean="0">
                <a:hlinkClick r:id="rId5"/>
              </a:rPr>
              <a:t>http://ec.europa.eu/research/participants/data/ref/h2020/grants_manual/amga/h2020-amga_en.pdf</a:t>
            </a:r>
            <a:r>
              <a:rPr lang="en-GB" altLang="en-US" sz="1800" dirty="0" smtClean="0">
                <a:hlinkClick r:id="rId4"/>
              </a:rPr>
              <a:t>  </a:t>
            </a:r>
          </a:p>
          <a:p>
            <a:pPr marL="360000" indent="-342900">
              <a:spcBef>
                <a:spcPts val="0"/>
              </a:spcBef>
              <a:spcAft>
                <a:spcPts val="0"/>
              </a:spcAft>
              <a:buFont typeface="Arial" panose="020B0604020202020204" pitchFamily="34" charset="0"/>
              <a:buChar char="•"/>
            </a:pPr>
            <a:endParaRPr lang="en-GB" sz="900" dirty="0" smtClean="0"/>
          </a:p>
          <a:p>
            <a:pPr marL="360000" indent="-342900">
              <a:spcBef>
                <a:spcPts val="0"/>
              </a:spcBef>
              <a:spcAft>
                <a:spcPts val="0"/>
              </a:spcAft>
              <a:buFont typeface="Arial" panose="020B0604020202020204" pitchFamily="34" charset="0"/>
              <a:buChar char="•"/>
            </a:pPr>
            <a:endParaRPr lang="en-GB" sz="1200" dirty="0" smtClean="0"/>
          </a:p>
          <a:p>
            <a:pPr marL="360000" indent="-342900">
              <a:spcBef>
                <a:spcPts val="0"/>
              </a:spcBef>
              <a:spcAft>
                <a:spcPts val="0"/>
              </a:spcAft>
              <a:buFont typeface="Arial" panose="020B0604020202020204" pitchFamily="34" charset="0"/>
              <a:buChar char="•"/>
            </a:pPr>
            <a:r>
              <a:rPr lang="en-GB" sz="2000" dirty="0" smtClean="0"/>
              <a:t>New </a:t>
            </a:r>
            <a:r>
              <a:rPr lang="en-GB" sz="2000" dirty="0" err="1" smtClean="0"/>
              <a:t>infographic</a:t>
            </a:r>
            <a:r>
              <a:rPr lang="en-GB" sz="2000" dirty="0" smtClean="0"/>
              <a:t> summarising key policy points </a:t>
            </a:r>
            <a:r>
              <a:rPr lang="en-GB" altLang="en-US" sz="1800" dirty="0" smtClean="0">
                <a:hlinkClick r:id="rId6"/>
              </a:rPr>
              <a:t>http://ec.europa.eu/research/press/2016/pdf/opendata-infographic_072016.pdf</a:t>
            </a:r>
            <a:r>
              <a:rPr lang="en-GB" altLang="en-US" sz="1800" dirty="0" smtClean="0">
                <a:hlinkClick r:id="rId4"/>
              </a:rPr>
              <a:t> </a:t>
            </a:r>
          </a:p>
          <a:p>
            <a:pPr marL="342900" indent="-342900">
              <a:spcBef>
                <a:spcPts val="500"/>
              </a:spcBef>
              <a:buFont typeface="Arial" panose="020B0604020202020204" pitchFamily="34" charset="0"/>
              <a:buChar char="•"/>
            </a:pPr>
            <a:endParaRPr lang="en-GB" altLang="en-US" sz="2400" dirty="0" smtClean="0"/>
          </a:p>
        </p:txBody>
      </p:sp>
    </p:spTree>
    <p:extLst>
      <p:ext uri="{BB962C8B-B14F-4D97-AF65-F5344CB8AC3E}">
        <p14:creationId xmlns:p14="http://schemas.microsoft.com/office/powerpoint/2010/main" val="138865188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9" b="39"/>
          <a:stretch>
            <a:fillRect/>
          </a:stretch>
        </p:blipFill>
        <p:spPr/>
      </p:pic>
      <p:sp>
        <p:nvSpPr>
          <p:cNvPr id="4" name="Title 3"/>
          <p:cNvSpPr>
            <a:spLocks noGrp="1"/>
          </p:cNvSpPr>
          <p:nvPr>
            <p:ph type="title"/>
          </p:nvPr>
        </p:nvSpPr>
        <p:spPr>
          <a:xfrm>
            <a:off x="467544" y="5445224"/>
            <a:ext cx="8153400" cy="762000"/>
          </a:xfrm>
        </p:spPr>
        <p:txBody>
          <a:bodyPr>
            <a:normAutofit/>
          </a:bodyPr>
          <a:lstStyle/>
          <a:p>
            <a:r>
              <a:rPr lang="en-GB" sz="4400" dirty="0" smtClean="0"/>
              <a:t>Data Management Planning</a:t>
            </a:r>
            <a:endParaRPr lang="en-GB" sz="4400" dirty="0"/>
          </a:p>
        </p:txBody>
      </p:sp>
      <p:sp>
        <p:nvSpPr>
          <p:cNvPr id="7" name="TextBox 6"/>
          <p:cNvSpPr txBox="1"/>
          <p:nvPr/>
        </p:nvSpPr>
        <p:spPr>
          <a:xfrm>
            <a:off x="4067944" y="6513947"/>
            <a:ext cx="4824536" cy="261610"/>
          </a:xfrm>
          <a:prstGeom prst="rect">
            <a:avLst/>
          </a:prstGeom>
          <a:noFill/>
        </p:spPr>
        <p:txBody>
          <a:bodyPr wrap="square" rtlCol="0">
            <a:spAutoFit/>
          </a:bodyPr>
          <a:lstStyle/>
          <a:p>
            <a:r>
              <a:rPr lang="en-GB" sz="1100" dirty="0" smtClean="0"/>
              <a:t>Image CC-BY-NC-SA by Ralf </a:t>
            </a:r>
            <a:r>
              <a:rPr lang="en-GB" sz="1100" dirty="0" err="1" smtClean="0"/>
              <a:t>Appelt</a:t>
            </a:r>
            <a:r>
              <a:rPr lang="en-GB" sz="1100" dirty="0" smtClean="0"/>
              <a:t> www.flickr.com/photos/adesigna/4090782772</a:t>
            </a:r>
            <a:endParaRPr lang="en-GB" sz="1100" dirty="0"/>
          </a:p>
        </p:txBody>
      </p:sp>
    </p:spTree>
    <p:extLst>
      <p:ext uri="{BB962C8B-B14F-4D97-AF65-F5344CB8AC3E}">
        <p14:creationId xmlns:p14="http://schemas.microsoft.com/office/powerpoint/2010/main" val="110331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467544" y="1268760"/>
            <a:ext cx="8075240" cy="5001419"/>
          </a:xfrm>
        </p:spPr>
        <p:txBody>
          <a:bodyPr>
            <a:normAutofit fontScale="92500" lnSpcReduction="20000"/>
          </a:bodyPr>
          <a:lstStyle/>
          <a:p>
            <a:pPr marL="457200" indent="-457200">
              <a:buFont typeface="Arial" panose="020B0604020202020204" pitchFamily="34" charset="0"/>
              <a:buChar char="•"/>
            </a:pPr>
            <a:r>
              <a:rPr lang="en-GB" sz="2400" dirty="0" smtClean="0"/>
              <a:t>The Horizon 2020 Open Research Data pilot</a:t>
            </a:r>
          </a:p>
          <a:p>
            <a:pPr marL="914400" lvl="1" indent="-457200">
              <a:buFont typeface="Calibri" panose="020F0502020204030204" pitchFamily="34" charset="0"/>
              <a:buChar char="–"/>
            </a:pPr>
            <a:r>
              <a:rPr lang="en-GB" sz="2000" dirty="0" smtClean="0"/>
              <a:t>What is the scope?</a:t>
            </a:r>
          </a:p>
          <a:p>
            <a:pPr marL="914400" lvl="1" indent="-457200">
              <a:buFont typeface="Calibri" panose="020F0502020204030204" pitchFamily="34" charset="0"/>
              <a:buChar char="–"/>
            </a:pPr>
            <a:r>
              <a:rPr lang="en-GB" sz="2000" dirty="0" smtClean="0"/>
              <a:t>What is required?</a:t>
            </a:r>
          </a:p>
          <a:p>
            <a:pPr marL="914400" lvl="1" indent="-457200">
              <a:buFont typeface="Calibri" panose="020F0502020204030204" pitchFamily="34" charset="0"/>
              <a:buChar char="–"/>
            </a:pPr>
            <a:r>
              <a:rPr lang="en-GB" sz="2000" dirty="0" smtClean="0"/>
              <a:t>How and when to opt out?</a:t>
            </a:r>
          </a:p>
          <a:p>
            <a:pPr marL="914400" lvl="1" indent="-457200">
              <a:buFont typeface="Calibri" panose="020F0502020204030204" pitchFamily="34" charset="0"/>
              <a:buChar char="–"/>
            </a:pPr>
            <a:endParaRPr lang="en-GB" sz="2400" dirty="0"/>
          </a:p>
          <a:p>
            <a:pPr marL="457200" indent="-457200">
              <a:buFont typeface="Arial" panose="020B0604020202020204" pitchFamily="34" charset="0"/>
              <a:buChar char="•"/>
            </a:pPr>
            <a:r>
              <a:rPr lang="en-GB" sz="2400" dirty="0" smtClean="0"/>
              <a:t>Data Management Planning</a:t>
            </a:r>
            <a:endParaRPr lang="en-GB" sz="2400" dirty="0"/>
          </a:p>
          <a:p>
            <a:pPr marL="914400" lvl="1" indent="-457200">
              <a:buFont typeface="Calibri" panose="020F0502020204030204" pitchFamily="34" charset="0"/>
              <a:buChar char="–"/>
            </a:pPr>
            <a:r>
              <a:rPr lang="en-GB" sz="2000" dirty="0"/>
              <a:t>What is </a:t>
            </a:r>
            <a:r>
              <a:rPr lang="en-GB" sz="2000" dirty="0" smtClean="0"/>
              <a:t>a DMP?</a:t>
            </a:r>
            <a:endParaRPr lang="en-GB" sz="2000" dirty="0"/>
          </a:p>
          <a:p>
            <a:pPr marL="914400" lvl="1" indent="-457200">
              <a:buFont typeface="Calibri" panose="020F0502020204030204" pitchFamily="34" charset="0"/>
              <a:buChar char="–"/>
            </a:pPr>
            <a:r>
              <a:rPr lang="en-GB" sz="2000" dirty="0" smtClean="0"/>
              <a:t>How to plan?</a:t>
            </a:r>
            <a:endParaRPr lang="en-GB" sz="2000" dirty="0"/>
          </a:p>
          <a:p>
            <a:pPr marL="914400" lvl="1" indent="-457200">
              <a:buFont typeface="Calibri" panose="020F0502020204030204" pitchFamily="34" charset="0"/>
              <a:buChar char="–"/>
            </a:pPr>
            <a:r>
              <a:rPr lang="en-GB" sz="2000" dirty="0" smtClean="0"/>
              <a:t>Tools and examples</a:t>
            </a:r>
          </a:p>
          <a:p>
            <a:pPr marL="914400" lvl="1" indent="-457200">
              <a:buFont typeface="Calibri" panose="020F0502020204030204" pitchFamily="34" charset="0"/>
              <a:buChar char="–"/>
            </a:pPr>
            <a:endParaRPr lang="en-GB" dirty="0" smtClean="0"/>
          </a:p>
          <a:p>
            <a:pPr marL="457200" indent="-457200">
              <a:buFont typeface="Arial" panose="020B0604020202020204" pitchFamily="34" charset="0"/>
              <a:buChar char="•"/>
            </a:pPr>
            <a:r>
              <a:rPr lang="en-GB" sz="2400" dirty="0" smtClean="0"/>
              <a:t>Making data open</a:t>
            </a:r>
            <a:endParaRPr lang="en-GB" sz="2400" dirty="0"/>
          </a:p>
          <a:p>
            <a:pPr marL="914400" lvl="1" indent="-457200">
              <a:buFont typeface="Calibri" panose="020F0502020204030204" pitchFamily="34" charset="0"/>
              <a:buChar char="–"/>
            </a:pPr>
            <a:r>
              <a:rPr lang="en-GB" sz="2000" dirty="0" smtClean="0"/>
              <a:t>How to make data open</a:t>
            </a:r>
            <a:endParaRPr lang="en-GB" sz="2000" dirty="0"/>
          </a:p>
          <a:p>
            <a:pPr marL="914400" lvl="1" indent="-457200">
              <a:buFont typeface="Calibri" panose="020F0502020204030204" pitchFamily="34" charset="0"/>
              <a:buChar char="–"/>
            </a:pPr>
            <a:r>
              <a:rPr lang="en-GB" sz="2000" dirty="0" smtClean="0"/>
              <a:t>Resources for metadata standards, licences, repositories…</a:t>
            </a:r>
            <a:endParaRPr lang="en-GB" sz="2000" dirty="0"/>
          </a:p>
          <a:p>
            <a:pPr marL="914400" lvl="1" indent="-457200">
              <a:buFont typeface="Calibri" panose="020F0502020204030204" pitchFamily="34" charset="0"/>
              <a:buChar char="–"/>
            </a:pPr>
            <a:r>
              <a:rPr lang="en-GB" sz="2000" dirty="0" smtClean="0"/>
              <a:t>Local support &amp; services</a:t>
            </a:r>
            <a:endParaRPr lang="en-GB" sz="2000" dirty="0"/>
          </a:p>
          <a:p>
            <a:pPr marL="914400" lvl="1" indent="-457200">
              <a:buFont typeface="Calibri" panose="020F0502020204030204" pitchFamily="34" charset="0"/>
              <a:buChar char="–"/>
            </a:pPr>
            <a:endParaRPr lang="en-GB" dirty="0"/>
          </a:p>
          <a:p>
            <a:pPr marL="914400" lvl="1" indent="-457200">
              <a:buFont typeface="Calibri" panose="020F0502020204030204" pitchFamily="34" charset="0"/>
              <a:buChar char="–"/>
            </a:pPr>
            <a:endParaRPr lang="en-GB" dirty="0"/>
          </a:p>
          <a:p>
            <a:pPr marL="914400" lvl="1" indent="-457200">
              <a:buFont typeface="Calibri" panose="020F0502020204030204" pitchFamily="34" charset="0"/>
              <a:buChar char="–"/>
            </a:pPr>
            <a:endParaRPr lang="en-GB" dirty="0" smtClean="0"/>
          </a:p>
          <a:p>
            <a:pPr marL="457200" indent="-457200"/>
            <a:endParaRPr lang="en-GB" dirty="0"/>
          </a:p>
        </p:txBody>
      </p:sp>
    </p:spTree>
    <p:extLst>
      <p:ext uri="{BB962C8B-B14F-4D97-AF65-F5344CB8AC3E}">
        <p14:creationId xmlns:p14="http://schemas.microsoft.com/office/powerpoint/2010/main" val="1279044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405446" cy="4525963"/>
          </a:xfrm>
        </p:spPr>
        <p:txBody>
          <a:bodyPr>
            <a:noAutofit/>
          </a:bodyPr>
          <a:lstStyle/>
          <a:p>
            <a:pPr>
              <a:buFontTx/>
              <a:buNone/>
              <a:defRPr/>
            </a:pPr>
            <a:r>
              <a:rPr lang="en-GB" dirty="0" smtClean="0">
                <a:latin typeface="+mn-lt"/>
                <a:cs typeface="Calibri" pitchFamily="34" charset="0"/>
              </a:rPr>
              <a:t>A DMP is a brief </a:t>
            </a:r>
            <a:r>
              <a:rPr lang="en-GB" dirty="0">
                <a:latin typeface="+mn-lt"/>
                <a:cs typeface="Calibri" pitchFamily="34" charset="0"/>
              </a:rPr>
              <a:t>plan </a:t>
            </a:r>
            <a:r>
              <a:rPr lang="en-GB" dirty="0" smtClean="0">
                <a:latin typeface="+mn-lt"/>
                <a:cs typeface="Calibri" pitchFamily="34" charset="0"/>
              </a:rPr>
              <a:t>to </a:t>
            </a:r>
            <a:r>
              <a:rPr lang="en-GB" dirty="0">
                <a:latin typeface="+mn-lt"/>
                <a:cs typeface="Calibri" pitchFamily="34" charset="0"/>
              </a:rPr>
              <a:t>define:</a:t>
            </a:r>
          </a:p>
          <a:p>
            <a:pPr marL="360000" indent="-360000">
              <a:buFont typeface="Arial" panose="020B0604020202020204" pitchFamily="34" charset="0"/>
              <a:buChar char="•"/>
              <a:defRPr/>
            </a:pPr>
            <a:r>
              <a:rPr lang="en-GB" sz="2000" dirty="0">
                <a:latin typeface="+mn-lt"/>
                <a:cs typeface="Calibri" pitchFamily="34" charset="0"/>
              </a:rPr>
              <a:t>  </a:t>
            </a:r>
            <a:r>
              <a:rPr lang="en-GB" dirty="0">
                <a:latin typeface="+mn-lt"/>
                <a:cs typeface="Calibri" pitchFamily="34" charset="0"/>
              </a:rPr>
              <a:t>how the data will be created</a:t>
            </a:r>
          </a:p>
          <a:p>
            <a:pPr marL="360000" indent="-360000">
              <a:buFont typeface="Arial" panose="020B0604020202020204" pitchFamily="34" charset="0"/>
              <a:buChar char="•"/>
              <a:defRPr/>
            </a:pPr>
            <a:r>
              <a:rPr lang="en-GB" dirty="0">
                <a:latin typeface="+mn-lt"/>
                <a:cs typeface="Calibri" pitchFamily="34" charset="0"/>
              </a:rPr>
              <a:t>  how it will be documented</a:t>
            </a:r>
          </a:p>
          <a:p>
            <a:pPr marL="360000" indent="-360000">
              <a:buFont typeface="Arial" panose="020B0604020202020204" pitchFamily="34" charset="0"/>
              <a:buChar char="•"/>
              <a:defRPr/>
            </a:pPr>
            <a:r>
              <a:rPr lang="en-GB" dirty="0">
                <a:latin typeface="+mn-lt"/>
                <a:cs typeface="Calibri" pitchFamily="34" charset="0"/>
              </a:rPr>
              <a:t>  who will be able to access it</a:t>
            </a:r>
          </a:p>
          <a:p>
            <a:pPr marL="360000" indent="-360000">
              <a:buFont typeface="Arial" panose="020B0604020202020204" pitchFamily="34" charset="0"/>
              <a:buChar char="•"/>
              <a:defRPr/>
            </a:pPr>
            <a:r>
              <a:rPr lang="en-GB" dirty="0">
                <a:latin typeface="+mn-lt"/>
                <a:cs typeface="Calibri" pitchFamily="34" charset="0"/>
              </a:rPr>
              <a:t>  where it will be stored</a:t>
            </a:r>
          </a:p>
          <a:p>
            <a:pPr marL="360000" indent="-360000">
              <a:buFont typeface="Arial" panose="020B0604020202020204" pitchFamily="34" charset="0"/>
              <a:buChar char="•"/>
              <a:defRPr/>
            </a:pPr>
            <a:r>
              <a:rPr lang="en-GB" dirty="0">
                <a:latin typeface="+mn-lt"/>
                <a:cs typeface="Calibri" pitchFamily="34" charset="0"/>
              </a:rPr>
              <a:t>  who will back it up</a:t>
            </a:r>
          </a:p>
          <a:p>
            <a:pPr marL="360000" indent="-360000">
              <a:buFont typeface="Arial" panose="020B0604020202020204" pitchFamily="34" charset="0"/>
              <a:buChar char="•"/>
              <a:defRPr/>
            </a:pPr>
            <a:r>
              <a:rPr lang="en-GB" dirty="0">
                <a:latin typeface="+mn-lt"/>
                <a:cs typeface="Calibri" pitchFamily="34" charset="0"/>
              </a:rPr>
              <a:t>  whether (and how) it will be shared &amp; preserved</a:t>
            </a:r>
          </a:p>
          <a:p>
            <a:pPr>
              <a:buFontTx/>
              <a:buNone/>
              <a:defRPr/>
            </a:pPr>
            <a:endParaRPr lang="en-GB" dirty="0">
              <a:latin typeface="+mn-lt"/>
              <a:cs typeface="Calibri" pitchFamily="34" charset="0"/>
            </a:endParaRPr>
          </a:p>
          <a:p>
            <a:pPr marL="0" indent="0">
              <a:buFontTx/>
              <a:buNone/>
              <a:defRPr/>
            </a:pPr>
            <a:r>
              <a:rPr lang="en-GB" dirty="0">
                <a:latin typeface="+mn-lt"/>
                <a:cs typeface="Calibri" pitchFamily="34" charset="0"/>
              </a:rPr>
              <a:t>DMPs are often submitted as part of grant applications, but are useful whenever researchers are creating data.</a:t>
            </a:r>
          </a:p>
        </p:txBody>
      </p:sp>
      <p:sp>
        <p:nvSpPr>
          <p:cNvPr id="3" name="Title 2"/>
          <p:cNvSpPr>
            <a:spLocks noGrp="1"/>
          </p:cNvSpPr>
          <p:nvPr>
            <p:ph type="title"/>
          </p:nvPr>
        </p:nvSpPr>
        <p:spPr>
          <a:xfrm>
            <a:off x="1475656" y="260648"/>
            <a:ext cx="6342183" cy="792162"/>
          </a:xfrm>
        </p:spPr>
        <p:txBody>
          <a:bodyPr>
            <a:noAutofit/>
          </a:bodyPr>
          <a:lstStyle/>
          <a:p>
            <a:r>
              <a:rPr lang="en-GB" dirty="0" smtClean="0">
                <a:latin typeface="+mn-lt"/>
              </a:rPr>
              <a:t>What is a DMP?</a:t>
            </a:r>
            <a:endParaRPr lang="en-GB" dirty="0">
              <a:latin typeface="+mn-lt"/>
            </a:endParaRPr>
          </a:p>
        </p:txBody>
      </p:sp>
    </p:spTree>
    <p:extLst>
      <p:ext uri="{BB962C8B-B14F-4D97-AF65-F5344CB8AC3E}">
        <p14:creationId xmlns:p14="http://schemas.microsoft.com/office/powerpoint/2010/main" val="3203291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260648"/>
            <a:ext cx="8045294" cy="868362"/>
          </a:xfrm>
        </p:spPr>
        <p:txBody>
          <a:bodyPr>
            <a:noAutofit/>
          </a:bodyPr>
          <a:lstStyle/>
          <a:p>
            <a:r>
              <a:rPr lang="nl-NL" dirty="0"/>
              <a:t>Planning trick 1: think backwards</a:t>
            </a:r>
          </a:p>
        </p:txBody>
      </p:sp>
      <p:sp>
        <p:nvSpPr>
          <p:cNvPr id="5" name="Tijdelijke aanduiding voor inhoud 4"/>
          <p:cNvSpPr>
            <a:spLocks noGrp="1"/>
          </p:cNvSpPr>
          <p:nvPr>
            <p:ph idx="1"/>
          </p:nvPr>
        </p:nvSpPr>
        <p:spPr>
          <a:xfrm>
            <a:off x="457200" y="1371600"/>
            <a:ext cx="8229600" cy="4047067"/>
          </a:xfrm>
        </p:spPr>
        <p:txBody>
          <a:bodyPr>
            <a:normAutofit/>
          </a:bodyPr>
          <a:lstStyle/>
          <a:p>
            <a:pPr marL="0" indent="0">
              <a:buNone/>
            </a:pPr>
            <a:r>
              <a:rPr lang="nl-NL" dirty="0"/>
              <a:t>What data organisation would a re-user like?</a:t>
            </a:r>
          </a:p>
        </p:txBody>
      </p:sp>
      <p:grpSp>
        <p:nvGrpSpPr>
          <p:cNvPr id="2" name="Groeperen 27"/>
          <p:cNvGrpSpPr/>
          <p:nvPr/>
        </p:nvGrpSpPr>
        <p:grpSpPr>
          <a:xfrm>
            <a:off x="5536757" y="2634260"/>
            <a:ext cx="2832065" cy="2728223"/>
            <a:chOff x="5536757" y="2634260"/>
            <a:chExt cx="2832065" cy="2728223"/>
          </a:xfrm>
        </p:grpSpPr>
        <p:pic>
          <p:nvPicPr>
            <p:cNvPr id="14" name="Picture 2" descr="http://datasupport.researchdata.nl/uploads/pics/folderstructuur_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6757" y="2634260"/>
              <a:ext cx="2832065" cy="27282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g file related to document icon documents icon playcons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243" y="2820366"/>
              <a:ext cx="483282" cy="483037"/>
            </a:xfrm>
            <a:prstGeom prst="rect">
              <a:avLst/>
            </a:prstGeom>
            <a:solidFill>
              <a:schemeClr val="bg1"/>
            </a:solidFill>
            <a:ln>
              <a:noFill/>
            </a:ln>
          </p:spPr>
        </p:pic>
        <p:pic>
          <p:nvPicPr>
            <p:cNvPr id="19" name="Picture 4" descr="ng file related to document icon documents icon playcons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243" y="3349047"/>
              <a:ext cx="483282" cy="483037"/>
            </a:xfrm>
            <a:prstGeom prst="rect">
              <a:avLst/>
            </a:prstGeom>
            <a:solidFill>
              <a:schemeClr val="bg1"/>
            </a:solidFill>
            <a:ln>
              <a:noFill/>
            </a:ln>
          </p:spPr>
        </p:pic>
        <p:pic>
          <p:nvPicPr>
            <p:cNvPr id="20" name="Picture 4" descr="ng file related to document icon documents icon playcons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876" y="3898226"/>
              <a:ext cx="483282" cy="483037"/>
            </a:xfrm>
            <a:prstGeom prst="rect">
              <a:avLst/>
            </a:prstGeom>
            <a:solidFill>
              <a:schemeClr val="bg1"/>
            </a:solidFill>
            <a:ln>
              <a:noFill/>
            </a:ln>
          </p:spPr>
        </p:pic>
      </p:grpSp>
      <p:graphicFrame>
        <p:nvGraphicFramePr>
          <p:cNvPr id="11" name="Content Placeholder 3"/>
          <p:cNvGraphicFramePr>
            <a:graphicFrameLocks/>
          </p:cNvGraphicFramePr>
          <p:nvPr>
            <p:extLst>
              <p:ext uri="{D42A27DB-BD31-4B8C-83A1-F6EECF244321}">
                <p14:modId xmlns:p14="http://schemas.microsoft.com/office/powerpoint/2010/main" val="889846249"/>
              </p:ext>
            </p:extLst>
          </p:nvPr>
        </p:nvGraphicFramePr>
        <p:xfrm>
          <a:off x="-1501098" y="210775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6" name="Rechte verbindingslijn met pijl 5"/>
          <p:cNvCxnSpPr/>
          <p:nvPr/>
        </p:nvCxnSpPr>
        <p:spPr>
          <a:xfrm flipH="1">
            <a:off x="1295401" y="2107750"/>
            <a:ext cx="258723" cy="7126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457200" y="2107750"/>
            <a:ext cx="388189" cy="7126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a:off x="977423" y="2085842"/>
            <a:ext cx="74614" cy="7126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56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5902"/>
            <a:ext cx="8322023" cy="868362"/>
          </a:xfrm>
        </p:spPr>
        <p:txBody>
          <a:bodyPr>
            <a:normAutofit/>
          </a:bodyPr>
          <a:lstStyle/>
          <a:p>
            <a:r>
              <a:rPr lang="nl-NL" dirty="0"/>
              <a:t>Data organisation</a:t>
            </a:r>
            <a:endParaRPr lang="en-GB"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2138" y="1034935"/>
            <a:ext cx="7607720" cy="5214280"/>
          </a:xfrm>
          <a:prstGeom prst="rect">
            <a:avLst/>
          </a:prstGeom>
        </p:spPr>
      </p:pic>
      <p:sp>
        <p:nvSpPr>
          <p:cNvPr id="5" name="Rectangle 4"/>
          <p:cNvSpPr/>
          <p:nvPr/>
        </p:nvSpPr>
        <p:spPr>
          <a:xfrm>
            <a:off x="349134" y="6396335"/>
            <a:ext cx="8794865" cy="307777"/>
          </a:xfrm>
          <a:prstGeom prst="rect">
            <a:avLst/>
          </a:prstGeom>
        </p:spPr>
        <p:txBody>
          <a:bodyPr wrap="square">
            <a:spAutoFit/>
          </a:bodyPr>
          <a:lstStyle/>
          <a:p>
            <a:pPr algn="ctr"/>
            <a:r>
              <a:rPr lang="en-US" altLang="nl-NL" sz="1400" dirty="0">
                <a:ea typeface="ＭＳ Ｐゴシック" charset="-128"/>
                <a:hlinkClick r:id="rId3"/>
              </a:rPr>
              <a:t>http://datasupport.researchdata.nl/en/start-de-cursus/iii-onderzoeksfase/organising-data</a:t>
            </a:r>
            <a:endParaRPr lang="en-GB" sz="1400" dirty="0"/>
          </a:p>
        </p:txBody>
      </p:sp>
    </p:spTree>
    <p:extLst>
      <p:ext uri="{BB962C8B-B14F-4D97-AF65-F5344CB8AC3E}">
        <p14:creationId xmlns:p14="http://schemas.microsoft.com/office/powerpoint/2010/main" val="279079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990"/>
            <a:ext cx="8496944" cy="868362"/>
          </a:xfrm>
        </p:spPr>
        <p:txBody>
          <a:bodyPr>
            <a:noAutofit/>
          </a:bodyPr>
          <a:lstStyle/>
          <a:p>
            <a:r>
              <a:rPr lang="nl-NL" sz="3600" dirty="0" smtClean="0">
                <a:latin typeface="+mn-lt"/>
              </a:rPr>
              <a:t>Planning trick 2: include RDM stakeholders</a:t>
            </a:r>
            <a:endParaRPr lang="nl-NL" sz="3600" dirty="0">
              <a:latin typeface="+mn-lt"/>
            </a:endParaRPr>
          </a:p>
        </p:txBody>
      </p:sp>
      <p:grpSp>
        <p:nvGrpSpPr>
          <p:cNvPr id="3" name="Group 5"/>
          <p:cNvGrpSpPr>
            <a:grpSpLocks/>
          </p:cNvGrpSpPr>
          <p:nvPr/>
        </p:nvGrpSpPr>
        <p:grpSpPr bwMode="auto">
          <a:xfrm>
            <a:off x="2144415" y="1371604"/>
            <a:ext cx="5124450" cy="4676775"/>
            <a:chOff x="3309971" y="2180706"/>
            <a:chExt cx="5124417" cy="4677294"/>
          </a:xfrm>
        </p:grpSpPr>
        <p:pic>
          <p:nvPicPr>
            <p:cNvPr id="5" name="Picture 3" descr="Screen Shot 2012-12-17 at 11.54.04 A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971" y="2180706"/>
              <a:ext cx="5124417" cy="467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p:nvPr/>
          </p:nvSpPr>
          <p:spPr>
            <a:xfrm>
              <a:off x="6529400" y="4090680"/>
              <a:ext cx="996944" cy="222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7" name="Rectangle 15"/>
            <p:cNvSpPr/>
            <p:nvPr/>
          </p:nvSpPr>
          <p:spPr>
            <a:xfrm>
              <a:off x="5153046" y="6303901"/>
              <a:ext cx="727070" cy="169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grpSp>
        <p:nvGrpSpPr>
          <p:cNvPr id="4" name="Groeperen 33"/>
          <p:cNvGrpSpPr/>
          <p:nvPr/>
        </p:nvGrpSpPr>
        <p:grpSpPr>
          <a:xfrm>
            <a:off x="-108520" y="1364313"/>
            <a:ext cx="9481354" cy="4684066"/>
            <a:chOff x="-270108" y="1364313"/>
            <a:chExt cx="9642942" cy="4684066"/>
          </a:xfrm>
        </p:grpSpPr>
        <p:grpSp>
          <p:nvGrpSpPr>
            <p:cNvPr id="8" name="Group 23"/>
            <p:cNvGrpSpPr>
              <a:grpSpLocks/>
            </p:cNvGrpSpPr>
            <p:nvPr/>
          </p:nvGrpSpPr>
          <p:grpSpPr bwMode="auto">
            <a:xfrm>
              <a:off x="7128650" y="1364313"/>
              <a:ext cx="1758012" cy="2386776"/>
              <a:chOff x="7122128" y="2960706"/>
              <a:chExt cx="1318490" cy="1790136"/>
            </a:xfrm>
          </p:grpSpPr>
          <p:pic>
            <p:nvPicPr>
              <p:cNvPr id="21" name="Picture 6" descr="databelei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2128" y="2960706"/>
                <a:ext cx="1318490" cy="12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9"/>
              <p:cNvSpPr txBox="1"/>
              <p:nvPr/>
            </p:nvSpPr>
            <p:spPr>
              <a:xfrm>
                <a:off x="7229372" y="4142916"/>
                <a:ext cx="1114409" cy="607926"/>
              </a:xfrm>
              <a:prstGeom prst="rect">
                <a:avLst/>
              </a:prstGeom>
              <a:noFill/>
            </p:spPr>
            <p:txBody>
              <a:bodyPr>
                <a:spAutoFit/>
              </a:bodyPr>
              <a:lstStyle/>
              <a:p>
                <a:pPr>
                  <a:defRPr/>
                </a:pPr>
                <a:r>
                  <a:rPr lang="en-US" sz="1867" b="1">
                    <a:solidFill>
                      <a:srgbClr val="DC0000"/>
                    </a:solidFill>
                    <a:latin typeface="Arial"/>
                    <a:ea typeface="ＭＳ Ｐゴシック" charset="0"/>
                    <a:cs typeface="Arial"/>
                  </a:rPr>
                  <a:t>Institution</a:t>
                </a:r>
              </a:p>
              <a:p>
                <a:pPr algn="ctr">
                  <a:defRPr/>
                </a:pPr>
                <a:r>
                  <a:rPr lang="en-US" sz="1400" b="1">
                    <a:solidFill>
                      <a:srgbClr val="00A7D4"/>
                    </a:solidFill>
                    <a:latin typeface="Arial"/>
                    <a:ea typeface="ＭＳ Ｐゴシック" charset="0"/>
                    <a:cs typeface="Arial"/>
                  </a:rPr>
                  <a:t>RDM policy</a:t>
                </a:r>
              </a:p>
              <a:p>
                <a:pPr algn="ctr">
                  <a:defRPr/>
                </a:pPr>
                <a:r>
                  <a:rPr lang="en-US" sz="1400" b="1">
                    <a:solidFill>
                      <a:srgbClr val="00A7D4"/>
                    </a:solidFill>
                    <a:latin typeface="Arial"/>
                    <a:ea typeface="ＭＳ Ｐゴシック" charset="0"/>
                    <a:cs typeface="Arial"/>
                  </a:rPr>
                  <a:t>Facilities</a:t>
                </a:r>
              </a:p>
            </p:txBody>
          </p:sp>
        </p:grpSp>
        <p:grpSp>
          <p:nvGrpSpPr>
            <p:cNvPr id="9" name="Group 22"/>
            <p:cNvGrpSpPr>
              <a:grpSpLocks/>
            </p:cNvGrpSpPr>
            <p:nvPr/>
          </p:nvGrpSpPr>
          <p:grpSpPr bwMode="auto">
            <a:xfrm>
              <a:off x="6299214" y="4282560"/>
              <a:ext cx="3073620" cy="1765819"/>
              <a:chOff x="0" y="2180706"/>
              <a:chExt cx="2305182" cy="1324404"/>
            </a:xfrm>
          </p:grpSpPr>
          <p:grpSp>
            <p:nvGrpSpPr>
              <p:cNvPr id="10" name="Group 18"/>
              <p:cNvGrpSpPr>
                <a:grpSpLocks/>
              </p:cNvGrpSpPr>
              <p:nvPr/>
            </p:nvGrpSpPr>
            <p:grpSpPr bwMode="auto">
              <a:xfrm>
                <a:off x="721373" y="2180706"/>
                <a:ext cx="849449" cy="1039653"/>
                <a:chOff x="386664" y="2632926"/>
                <a:chExt cx="849449" cy="1039653"/>
              </a:xfrm>
            </p:grpSpPr>
            <p:pic>
              <p:nvPicPr>
                <p:cNvPr id="26" name="Picture 16" descr="Schermafbeelding 2014-04-09 om 13.12.03.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664" y="2632926"/>
                  <a:ext cx="849449" cy="103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7"/>
                <p:cNvSpPr txBox="1">
                  <a:spLocks noChangeArrowheads="1"/>
                </p:cNvSpPr>
                <p:nvPr/>
              </p:nvSpPr>
              <p:spPr bwMode="auto">
                <a:xfrm>
                  <a:off x="457200" y="3178098"/>
                  <a:ext cx="688898" cy="438594"/>
                </a:xfrm>
                <a:prstGeom prst="rect">
                  <a:avLst/>
                </a:prstGeom>
                <a:solidFill>
                  <a:srgbClr val="009DC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nl-NL" sz="3200">
                      <a:solidFill>
                        <a:schemeClr val="bg1"/>
                      </a:solidFill>
                    </a:rPr>
                    <a:t>€$£</a:t>
                  </a:r>
                  <a:endParaRPr lang="en-US" altLang="nl-NL" sz="4267">
                    <a:solidFill>
                      <a:schemeClr val="bg1"/>
                    </a:solidFill>
                  </a:endParaRPr>
                </a:p>
              </p:txBody>
            </p:sp>
          </p:grpSp>
          <p:sp>
            <p:nvSpPr>
              <p:cNvPr id="25" name="TextBox 21"/>
              <p:cNvSpPr txBox="1">
                <a:spLocks noChangeArrowheads="1"/>
              </p:cNvSpPr>
              <p:nvPr/>
            </p:nvSpPr>
            <p:spPr bwMode="auto">
              <a:xfrm>
                <a:off x="0" y="3220359"/>
                <a:ext cx="2305182" cy="2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nl-NL" sz="1867" b="1">
                    <a:solidFill>
                      <a:srgbClr val="DC0000"/>
                    </a:solidFill>
                    <a:latin typeface="Arial" charset="0"/>
                  </a:rPr>
                  <a:t>Research funders </a:t>
                </a:r>
              </a:p>
            </p:txBody>
          </p:sp>
        </p:grpSp>
        <p:grpSp>
          <p:nvGrpSpPr>
            <p:cNvPr id="11" name="Group 6"/>
            <p:cNvGrpSpPr>
              <a:grpSpLocks/>
            </p:cNvGrpSpPr>
            <p:nvPr/>
          </p:nvGrpSpPr>
          <p:grpSpPr bwMode="auto">
            <a:xfrm>
              <a:off x="668631" y="3901970"/>
              <a:ext cx="1737715" cy="1982893"/>
              <a:chOff x="-82817" y="1906588"/>
              <a:chExt cx="1737721" cy="1983116"/>
            </a:xfrm>
          </p:grpSpPr>
          <p:pic>
            <p:nvPicPr>
              <p:cNvPr id="29" name="Picture 6" descr="databelei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234" y="1906588"/>
                <a:ext cx="1318509" cy="1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1"/>
              <p:cNvSpPr txBox="1"/>
              <p:nvPr/>
            </p:nvSpPr>
            <p:spPr bwMode="auto">
              <a:xfrm>
                <a:off x="-82817" y="3089395"/>
                <a:ext cx="1737721" cy="800309"/>
              </a:xfrm>
              <a:prstGeom prst="rect">
                <a:avLst/>
              </a:prstGeom>
              <a:noFill/>
            </p:spPr>
            <p:txBody>
              <a:bodyPr wrap="square">
                <a:spAutoFit/>
              </a:bodyPr>
              <a:lstStyle/>
              <a:p>
                <a:pPr algn="ctr" eaLnBrk="1" hangingPunct="1">
                  <a:defRPr/>
                </a:pPr>
                <a:r>
                  <a:rPr lang="en-US" sz="1800" b="1">
                    <a:solidFill>
                      <a:srgbClr val="DC0000"/>
                    </a:solidFill>
                    <a:latin typeface="Arial"/>
                    <a:ea typeface="ＭＳ Ｐゴシック" charset="0"/>
                    <a:cs typeface="Arial"/>
                  </a:rPr>
                  <a:t>Publishers</a:t>
                </a:r>
              </a:p>
              <a:p>
                <a:pPr algn="ctr" eaLnBrk="1" hangingPunct="1">
                  <a:defRPr/>
                </a:pPr>
                <a:r>
                  <a:rPr lang="en-US" sz="1400" b="1">
                    <a:solidFill>
                      <a:srgbClr val="00A7D4"/>
                    </a:solidFill>
                    <a:latin typeface="Arial"/>
                    <a:ea typeface="ＭＳ Ｐゴシック" charset="0"/>
                    <a:cs typeface="Arial"/>
                  </a:rPr>
                  <a:t>Data Availability policy</a:t>
                </a:r>
              </a:p>
            </p:txBody>
          </p:sp>
        </p:grpSp>
        <p:grpSp>
          <p:nvGrpSpPr>
            <p:cNvPr id="12" name="Groeperen 30"/>
            <p:cNvGrpSpPr/>
            <p:nvPr/>
          </p:nvGrpSpPr>
          <p:grpSpPr>
            <a:xfrm>
              <a:off x="-270108" y="1686764"/>
              <a:ext cx="3073620" cy="1635575"/>
              <a:chOff x="1984588" y="3104209"/>
              <a:chExt cx="3073620" cy="1635575"/>
            </a:xfrm>
          </p:grpSpPr>
          <p:sp>
            <p:nvSpPr>
              <p:cNvPr id="32" name="TextBox 21"/>
              <p:cNvSpPr txBox="1">
                <a:spLocks noChangeArrowheads="1"/>
              </p:cNvSpPr>
              <p:nvPr/>
            </p:nvSpPr>
            <p:spPr bwMode="auto">
              <a:xfrm>
                <a:off x="1984588" y="4360127"/>
                <a:ext cx="3073620" cy="37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nl-NL" sz="1867" b="1">
                    <a:solidFill>
                      <a:srgbClr val="DC0000"/>
                    </a:solidFill>
                    <a:latin typeface="Arial" charset="0"/>
                  </a:rPr>
                  <a:t>Commercial partners</a:t>
                </a:r>
              </a:p>
            </p:txBody>
          </p:sp>
          <p:pic>
            <p:nvPicPr>
              <p:cNvPr id="33" name="Afbeelding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160" y="3104209"/>
                <a:ext cx="1157822" cy="1288485"/>
              </a:xfrm>
              <a:prstGeom prst="rect">
                <a:avLst/>
              </a:prstGeom>
            </p:spPr>
          </p:pic>
        </p:grpSp>
      </p:grpSp>
      <p:sp>
        <p:nvSpPr>
          <p:cNvPr id="37" name="Rectangle 4"/>
          <p:cNvSpPr/>
          <p:nvPr/>
        </p:nvSpPr>
        <p:spPr>
          <a:xfrm>
            <a:off x="349134" y="6396335"/>
            <a:ext cx="8794865" cy="369332"/>
          </a:xfrm>
          <a:prstGeom prst="rect">
            <a:avLst/>
          </a:prstGeom>
        </p:spPr>
        <p:txBody>
          <a:bodyPr wrap="square">
            <a:spAutoFit/>
          </a:bodyPr>
          <a:lstStyle/>
          <a:p>
            <a:pPr algn="ctr"/>
            <a:r>
              <a:rPr lang="nl-NL" dirty="0" smtClean="0">
                <a:hlinkClick r:id="rId7"/>
              </a:rPr>
              <a:t>www.openaire.eu/briefpaper-rdm-infonoads</a:t>
            </a:r>
            <a:r>
              <a:rPr lang="nl-NL" dirty="0" smtClean="0"/>
              <a:t>   </a:t>
            </a:r>
            <a:endParaRPr lang="nl-NL" dirty="0"/>
          </a:p>
        </p:txBody>
      </p:sp>
    </p:spTree>
    <p:extLst>
      <p:ext uri="{BB962C8B-B14F-4D97-AF65-F5344CB8AC3E}">
        <p14:creationId xmlns:p14="http://schemas.microsoft.com/office/powerpoint/2010/main" val="2389608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9512" y="142786"/>
            <a:ext cx="8682063" cy="868362"/>
          </a:xfrm>
        </p:spPr>
        <p:txBody>
          <a:bodyPr>
            <a:noAutofit/>
          </a:bodyPr>
          <a:lstStyle/>
          <a:p>
            <a:r>
              <a:rPr lang="en-GB" altLang="en-US" sz="3600" dirty="0" smtClean="0">
                <a:latin typeface="+mn-lt"/>
              </a:rPr>
              <a:t>Planning trick 3: ground your plan in reality</a:t>
            </a:r>
          </a:p>
        </p:txBody>
      </p:sp>
      <p:sp>
        <p:nvSpPr>
          <p:cNvPr id="24579" name="Content Placeholder 2"/>
          <p:cNvSpPr>
            <a:spLocks noGrp="1"/>
          </p:cNvSpPr>
          <p:nvPr>
            <p:ph idx="1"/>
          </p:nvPr>
        </p:nvSpPr>
        <p:spPr>
          <a:xfrm>
            <a:off x="376826" y="1385392"/>
            <a:ext cx="8227622" cy="5472608"/>
          </a:xfrm>
        </p:spPr>
        <p:txBody>
          <a:bodyPr>
            <a:normAutofit fontScale="92500" lnSpcReduction="10000"/>
          </a:bodyPr>
          <a:lstStyle/>
          <a:p>
            <a:r>
              <a:rPr lang="en-GB" altLang="en-US" dirty="0" smtClean="0">
                <a:ea typeface="MS PGothic" pitchFamily="34" charset="-128"/>
              </a:rPr>
              <a:t>Base plans on available skills, support and good practice for the field – show it’s feasible to implement</a:t>
            </a:r>
          </a:p>
          <a:p>
            <a:endParaRPr lang="en-GB" altLang="en-US" dirty="0">
              <a:ea typeface="MS PGothic" pitchFamily="34" charset="-128"/>
            </a:endParaRPr>
          </a:p>
          <a:p>
            <a:endParaRPr lang="en-GB" altLang="en-US" dirty="0" smtClean="0">
              <a:ea typeface="MS PGothic" pitchFamily="34" charset="-128"/>
            </a:endParaRPr>
          </a:p>
          <a:p>
            <a:endParaRPr lang="en-GB" altLang="en-US" dirty="0">
              <a:ea typeface="MS PGothic" pitchFamily="34" charset="-128"/>
            </a:endParaRPr>
          </a:p>
          <a:p>
            <a:endParaRPr lang="en-GB" altLang="en-US" dirty="0" smtClean="0">
              <a:ea typeface="MS PGothic" pitchFamily="34" charset="-128"/>
            </a:endParaRPr>
          </a:p>
          <a:p>
            <a:endParaRPr lang="en-GB" altLang="en-US" dirty="0" smtClean="0">
              <a:ea typeface="MS PGothic" pitchFamily="34" charset="-128"/>
            </a:endParaRPr>
          </a:p>
          <a:p>
            <a:endParaRPr lang="en-GB" altLang="en-US" dirty="0" smtClean="0">
              <a:ea typeface="MS PGothic" pitchFamily="34" charset="-128"/>
            </a:endParaRPr>
          </a:p>
          <a:p>
            <a:endParaRPr lang="en-GB" altLang="en-US" dirty="0" smtClean="0">
              <a:ea typeface="MS PGothic" pitchFamily="34" charset="-128"/>
            </a:endParaRPr>
          </a:p>
          <a:p>
            <a:r>
              <a:rPr lang="en-GB" altLang="en-US" dirty="0" smtClean="0">
                <a:ea typeface="MS PGothic" pitchFamily="34" charset="-128"/>
              </a:rPr>
              <a:t>Different services will be applicable depending on the stage of the research and nature and scale of your data….</a:t>
            </a:r>
          </a:p>
          <a:p>
            <a:endParaRPr lang="en-GB" altLang="en-US" dirty="0" smtClean="0">
              <a:ea typeface="MS PGothic" pitchFamily="34" charset="-128"/>
            </a:endParaRPr>
          </a:p>
          <a:p>
            <a:endParaRPr lang="en-GB" altLang="en-US" sz="2400" dirty="0" smtClean="0">
              <a:ea typeface="MS PGothic" pitchFamily="34" charset="-128"/>
            </a:endParaRPr>
          </a:p>
          <a:p>
            <a:endParaRPr lang="en-GB" altLang="en-US" sz="2000" dirty="0" smtClean="0">
              <a:ea typeface="MS PGothic" pitchFamily="34" charset="-128"/>
            </a:endParaRPr>
          </a:p>
        </p:txBody>
      </p:sp>
      <p:sp>
        <p:nvSpPr>
          <p:cNvPr id="18434" name="AutoShape 2" descr="Image result for track reco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Picture 7" descr="download.jpg"/>
          <p:cNvPicPr>
            <a:picLocks noChangeAspect="1"/>
          </p:cNvPicPr>
          <p:nvPr/>
        </p:nvPicPr>
        <p:blipFill>
          <a:blip r:embed="rId2" cstate="print"/>
          <a:stretch>
            <a:fillRect/>
          </a:stretch>
        </p:blipFill>
        <p:spPr>
          <a:xfrm>
            <a:off x="371251" y="2460825"/>
            <a:ext cx="2390775" cy="1914525"/>
          </a:xfrm>
          <a:prstGeom prst="rect">
            <a:avLst/>
          </a:prstGeom>
        </p:spPr>
      </p:pic>
      <p:pic>
        <p:nvPicPr>
          <p:cNvPr id="9" name="Picture 2" descr="http://rd-alliance.github.io/metadata-directory/images/Clou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941" y="3705300"/>
            <a:ext cx="2268203" cy="14198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528" y="2622144"/>
            <a:ext cx="2818391" cy="2052443"/>
          </a:xfrm>
          <a:prstGeom prst="rect">
            <a:avLst/>
          </a:prstGeom>
        </p:spPr>
      </p:pic>
      <p:pic>
        <p:nvPicPr>
          <p:cNvPr id="11" name="Picture 10" descr="cropped-re3data_Logo_RGB_header.png"/>
          <p:cNvPicPr>
            <a:picLocks noChangeAspect="1"/>
          </p:cNvPicPr>
          <p:nvPr/>
        </p:nvPicPr>
        <p:blipFill>
          <a:blip r:embed="rId5" cstate="print"/>
          <a:srcRect l="8274" t="14232" r="52751"/>
          <a:stretch>
            <a:fillRect/>
          </a:stretch>
        </p:blipFill>
        <p:spPr>
          <a:xfrm>
            <a:off x="6012160" y="2510772"/>
            <a:ext cx="2483768" cy="907315"/>
          </a:xfrm>
          <a:prstGeom prst="rect">
            <a:avLst/>
          </a:prstGeom>
        </p:spPr>
      </p:pic>
      <p:pic>
        <p:nvPicPr>
          <p:cNvPr id="12" name="Picture 11" descr="download.png"/>
          <p:cNvPicPr>
            <a:picLocks noChangeAspect="1"/>
          </p:cNvPicPr>
          <p:nvPr/>
        </p:nvPicPr>
        <p:blipFill>
          <a:blip r:embed="rId6" cstate="print"/>
          <a:stretch>
            <a:fillRect/>
          </a:stretch>
        </p:blipFill>
        <p:spPr>
          <a:xfrm>
            <a:off x="1265550" y="4415221"/>
            <a:ext cx="1474294" cy="518733"/>
          </a:xfrm>
          <a:prstGeom prst="rect">
            <a:avLst/>
          </a:prstGeom>
        </p:spPr>
      </p:pic>
    </p:spTree>
    <p:extLst>
      <p:ext uri="{BB962C8B-B14F-4D97-AF65-F5344CB8AC3E}">
        <p14:creationId xmlns:p14="http://schemas.microsoft.com/office/powerpoint/2010/main" val="2245200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2227" y="260648"/>
            <a:ext cx="6920133" cy="792162"/>
          </a:xfrm>
        </p:spPr>
        <p:txBody>
          <a:bodyPr>
            <a:normAutofit/>
          </a:bodyPr>
          <a:lstStyle/>
          <a:p>
            <a:r>
              <a:rPr lang="en-GB" dirty="0"/>
              <a:t>Sharing data: what is meant?</a:t>
            </a:r>
          </a:p>
        </p:txBody>
      </p:sp>
      <p:sp>
        <p:nvSpPr>
          <p:cNvPr id="5" name="Content Placeholder 4"/>
          <p:cNvSpPr>
            <a:spLocks noGrp="1"/>
          </p:cNvSpPr>
          <p:nvPr>
            <p:ph sz="half" idx="1"/>
          </p:nvPr>
        </p:nvSpPr>
        <p:spPr>
          <a:xfrm>
            <a:off x="199505" y="1483822"/>
            <a:ext cx="4296295" cy="5149734"/>
          </a:xfrm>
        </p:spPr>
        <p:txBody>
          <a:bodyPr>
            <a:normAutofit fontScale="92500" lnSpcReduction="20000"/>
          </a:bodyPr>
          <a:lstStyle/>
          <a:p>
            <a:pPr marL="0" indent="0" algn="ctr">
              <a:buNone/>
            </a:pPr>
            <a:r>
              <a:rPr lang="en-GB" dirty="0" smtClean="0"/>
              <a:t>With collaborators while research is active</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r>
              <a:rPr lang="en-GB" dirty="0" smtClean="0"/>
              <a:t>Data are mutable</a:t>
            </a:r>
            <a:endParaRPr lang="en-GB" dirty="0"/>
          </a:p>
        </p:txBody>
      </p:sp>
      <p:sp>
        <p:nvSpPr>
          <p:cNvPr id="6" name="Content Placeholder 5"/>
          <p:cNvSpPr>
            <a:spLocks noGrp="1"/>
          </p:cNvSpPr>
          <p:nvPr>
            <p:ph sz="half" idx="2"/>
          </p:nvPr>
        </p:nvSpPr>
        <p:spPr>
          <a:xfrm>
            <a:off x="4930833" y="1483822"/>
            <a:ext cx="4038600" cy="5149734"/>
          </a:xfrm>
        </p:spPr>
        <p:txBody>
          <a:bodyPr>
            <a:normAutofit fontScale="92500" lnSpcReduction="20000"/>
          </a:bodyPr>
          <a:lstStyle/>
          <a:p>
            <a:pPr marL="0" indent="0" algn="ctr">
              <a:buNone/>
            </a:pPr>
            <a:r>
              <a:rPr lang="en-GB" dirty="0" smtClean="0"/>
              <a:t>(Open) data sharing</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Data are stable, searchable, citable, clearly licensed </a:t>
            </a:r>
            <a:endParaRPr lang="en-GB" dirty="0"/>
          </a:p>
        </p:txBody>
      </p:sp>
      <p:grpSp>
        <p:nvGrpSpPr>
          <p:cNvPr id="26" name="Group 25"/>
          <p:cNvGrpSpPr/>
          <p:nvPr/>
        </p:nvGrpSpPr>
        <p:grpSpPr>
          <a:xfrm>
            <a:off x="4195155" y="1213658"/>
            <a:ext cx="1028008" cy="5419898"/>
            <a:chOff x="4195155" y="1213658"/>
            <a:chExt cx="1028008" cy="5419898"/>
          </a:xfrm>
        </p:grpSpPr>
        <p:cxnSp>
          <p:nvCxnSpPr>
            <p:cNvPr id="8" name="Straight Connector 7"/>
            <p:cNvCxnSpPr/>
            <p:nvPr/>
          </p:nvCxnSpPr>
          <p:spPr>
            <a:xfrm>
              <a:off x="4239490" y="2147457"/>
              <a:ext cx="798020" cy="92825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95155" y="3934691"/>
              <a:ext cx="847899" cy="88114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75264" y="5752407"/>
              <a:ext cx="847899" cy="88114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83577" y="4821382"/>
              <a:ext cx="687187" cy="93102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222865" y="3075709"/>
              <a:ext cx="820189" cy="85898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263042" y="1213658"/>
              <a:ext cx="667791" cy="9504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026" name="Picture 2" descr="http://www.elemica.com/wp-content/uploads/2013/10/collaboration-icon_corp-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75" y="245797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escom.org/wp-content/uploads/2014/08/data_repository_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0965" y="2115592"/>
            <a:ext cx="1642790" cy="1828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clc.org/content/dam/oclc/worldcat-org/images/discovery-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0757" y="3410472"/>
            <a:ext cx="1754011" cy="1578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384" y="4416250"/>
            <a:ext cx="3147416" cy="897089"/>
          </a:xfrm>
          <a:prstGeom prst="rect">
            <a:avLst/>
          </a:prstGeom>
        </p:spPr>
      </p:pic>
    </p:spTree>
    <p:extLst>
      <p:ext uri="{BB962C8B-B14F-4D97-AF65-F5344CB8AC3E}">
        <p14:creationId xmlns:p14="http://schemas.microsoft.com/office/powerpoint/2010/main" val="1164123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8120" y="260648"/>
            <a:ext cx="6440760" cy="792162"/>
          </a:xfrm>
        </p:spPr>
        <p:txBody>
          <a:bodyPr>
            <a:normAutofit/>
          </a:bodyPr>
          <a:lstStyle/>
          <a:p>
            <a:r>
              <a:rPr lang="en-GB" dirty="0"/>
              <a:t>Storing data: what is meant?</a:t>
            </a:r>
          </a:p>
        </p:txBody>
      </p:sp>
      <p:sp>
        <p:nvSpPr>
          <p:cNvPr id="5" name="Content Placeholder 4"/>
          <p:cNvSpPr>
            <a:spLocks noGrp="1"/>
          </p:cNvSpPr>
          <p:nvPr>
            <p:ph sz="half" idx="1"/>
          </p:nvPr>
        </p:nvSpPr>
        <p:spPr>
          <a:xfrm>
            <a:off x="199505" y="1483822"/>
            <a:ext cx="4296295" cy="5149734"/>
          </a:xfrm>
        </p:spPr>
        <p:txBody>
          <a:bodyPr>
            <a:normAutofit fontScale="85000" lnSpcReduction="20000"/>
          </a:bodyPr>
          <a:lstStyle/>
          <a:p>
            <a:pPr marL="0" indent="0" algn="ctr">
              <a:buNone/>
            </a:pPr>
            <a:r>
              <a:rPr lang="en-GB" dirty="0" smtClean="0"/>
              <a:t>Storing and backing up files while research is active</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Likely to be on a networked </a:t>
            </a:r>
            <a:r>
              <a:rPr lang="en-GB" dirty="0" err="1" smtClean="0"/>
              <a:t>filestore</a:t>
            </a:r>
            <a:r>
              <a:rPr lang="en-GB" dirty="0"/>
              <a:t> </a:t>
            </a:r>
            <a:r>
              <a:rPr lang="en-GB" dirty="0" smtClean="0"/>
              <a:t>or hard drive</a:t>
            </a:r>
          </a:p>
          <a:p>
            <a:pPr marL="0" indent="0" algn="ctr">
              <a:buNone/>
            </a:pPr>
            <a:endParaRPr lang="en-GB" dirty="0" smtClean="0"/>
          </a:p>
          <a:p>
            <a:pPr marL="0" indent="0" algn="ctr">
              <a:buNone/>
            </a:pPr>
            <a:r>
              <a:rPr lang="en-GB" dirty="0" smtClean="0"/>
              <a:t>Easy to change or delete</a:t>
            </a:r>
            <a:endParaRPr lang="en-GB" dirty="0"/>
          </a:p>
        </p:txBody>
      </p:sp>
      <p:sp>
        <p:nvSpPr>
          <p:cNvPr id="6" name="Content Placeholder 5"/>
          <p:cNvSpPr>
            <a:spLocks noGrp="1"/>
          </p:cNvSpPr>
          <p:nvPr>
            <p:ph sz="half" idx="2"/>
          </p:nvPr>
        </p:nvSpPr>
        <p:spPr>
          <a:xfrm>
            <a:off x="5070763" y="1483822"/>
            <a:ext cx="3898669" cy="5149734"/>
          </a:xfrm>
        </p:spPr>
        <p:txBody>
          <a:bodyPr>
            <a:normAutofit fontScale="85000" lnSpcReduction="20000"/>
          </a:bodyPr>
          <a:lstStyle/>
          <a:p>
            <a:pPr marL="0" indent="0" algn="ctr">
              <a:buNone/>
            </a:pPr>
            <a:r>
              <a:rPr lang="en-GB" dirty="0" smtClean="0"/>
              <a:t>Archiving or preserving data in the long-term</a:t>
            </a: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smtClean="0"/>
          </a:p>
          <a:p>
            <a:pPr marL="0" indent="0" algn="ctr">
              <a:buNone/>
            </a:pPr>
            <a:r>
              <a:rPr lang="en-GB" dirty="0" smtClean="0"/>
              <a:t>Likely to be deposited in a digital repository</a:t>
            </a:r>
          </a:p>
          <a:p>
            <a:pPr marL="0" indent="0" algn="ctr">
              <a:buNone/>
            </a:pPr>
            <a:endParaRPr lang="en-GB" dirty="0"/>
          </a:p>
          <a:p>
            <a:pPr marL="0" indent="0" algn="ctr">
              <a:buNone/>
            </a:pPr>
            <a:r>
              <a:rPr lang="en-GB" dirty="0" smtClean="0"/>
              <a:t>Safeguarded and preserved</a:t>
            </a:r>
            <a:endParaRPr lang="en-GB" dirty="0"/>
          </a:p>
        </p:txBody>
      </p:sp>
      <p:grpSp>
        <p:nvGrpSpPr>
          <p:cNvPr id="26" name="Group 25"/>
          <p:cNvGrpSpPr/>
          <p:nvPr/>
        </p:nvGrpSpPr>
        <p:grpSpPr>
          <a:xfrm>
            <a:off x="4195155" y="1213658"/>
            <a:ext cx="1028008" cy="5419898"/>
            <a:chOff x="4195155" y="1213658"/>
            <a:chExt cx="1028008" cy="5419898"/>
          </a:xfrm>
        </p:grpSpPr>
        <p:cxnSp>
          <p:nvCxnSpPr>
            <p:cNvPr id="8" name="Straight Connector 7"/>
            <p:cNvCxnSpPr/>
            <p:nvPr/>
          </p:nvCxnSpPr>
          <p:spPr>
            <a:xfrm>
              <a:off x="4239490" y="2147457"/>
              <a:ext cx="798020" cy="92825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95155" y="3934691"/>
              <a:ext cx="847899" cy="88114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75264" y="5752407"/>
              <a:ext cx="847899" cy="88114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83577" y="4821382"/>
              <a:ext cx="687187" cy="93102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222865" y="3075709"/>
              <a:ext cx="820189" cy="85898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263042" y="1213658"/>
              <a:ext cx="667791" cy="9504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885" y="2733356"/>
            <a:ext cx="1681247" cy="1681247"/>
          </a:xfrm>
          <a:prstGeom prst="rect">
            <a:avLst/>
          </a:prstGeom>
        </p:spPr>
      </p:pic>
      <p:pic>
        <p:nvPicPr>
          <p:cNvPr id="2050" name="Picture 2" descr="https://maxcdn.icons8.com/wp-content/uploads/2016/03/versio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505" y="2733356"/>
            <a:ext cx="1543687" cy="15436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552" y="2904532"/>
            <a:ext cx="1201335" cy="120133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3620" y="2904532"/>
            <a:ext cx="1251064" cy="1251064"/>
          </a:xfrm>
          <a:prstGeom prst="rect">
            <a:avLst/>
          </a:prstGeom>
        </p:spPr>
      </p:pic>
      <p:sp>
        <p:nvSpPr>
          <p:cNvPr id="12" name="Frame 11"/>
          <p:cNvSpPr/>
          <p:nvPr/>
        </p:nvSpPr>
        <p:spPr>
          <a:xfrm>
            <a:off x="5223163" y="2407747"/>
            <a:ext cx="3405448" cy="2061555"/>
          </a:xfrm>
          <a:prstGeom prst="frame">
            <a:avLst>
              <a:gd name="adj1" fmla="val 8468"/>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87163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13" y="116632"/>
            <a:ext cx="5999668" cy="990600"/>
          </a:xfrm>
        </p:spPr>
        <p:txBody>
          <a:bodyPr>
            <a:noAutofit/>
          </a:bodyPr>
          <a:lstStyle/>
          <a:p>
            <a:r>
              <a:rPr lang="en-GB" dirty="0" smtClean="0">
                <a:latin typeface="Calibri" panose="020F0502020204030204" pitchFamily="34" charset="0"/>
              </a:rPr>
              <a:t>What is DMPonline?</a:t>
            </a:r>
            <a:endParaRPr lang="en-GB" dirty="0">
              <a:latin typeface="Calibri" panose="020F0502020204030204" pitchFamily="34" charset="0"/>
            </a:endParaRPr>
          </a:p>
        </p:txBody>
      </p:sp>
      <p:pic>
        <p:nvPicPr>
          <p:cNvPr id="4" name="Content Placeholder 3" descr="DMPonline_logo_biggerjpg.jpg"/>
          <p:cNvPicPr>
            <a:picLocks noGrp="1" noChangeAspect="1"/>
          </p:cNvPicPr>
          <p:nvPr>
            <p:ph sz="half" idx="1"/>
          </p:nvPr>
        </p:nvPicPr>
        <p:blipFill>
          <a:blip r:embed="rId3" cstate="print"/>
          <a:stretch>
            <a:fillRect/>
          </a:stretch>
        </p:blipFill>
        <p:spPr>
          <a:xfrm>
            <a:off x="84118" y="116632"/>
            <a:ext cx="985864" cy="982744"/>
          </a:xfrm>
        </p:spPr>
      </p:pic>
      <p:sp>
        <p:nvSpPr>
          <p:cNvPr id="5" name="Content Placeholder 4"/>
          <p:cNvSpPr>
            <a:spLocks noGrp="1"/>
          </p:cNvSpPr>
          <p:nvPr>
            <p:ph sz="half" idx="2"/>
          </p:nvPr>
        </p:nvSpPr>
        <p:spPr>
          <a:xfrm>
            <a:off x="395536" y="1268760"/>
            <a:ext cx="8291264" cy="1450170"/>
          </a:xfrm>
        </p:spPr>
        <p:txBody>
          <a:bodyPr>
            <a:noAutofit/>
          </a:bodyPr>
          <a:lstStyle/>
          <a:p>
            <a:pPr algn="ctr">
              <a:buNone/>
            </a:pPr>
            <a:r>
              <a:rPr lang="en-GB" sz="2400" dirty="0">
                <a:latin typeface="Calibri" panose="020F0502020204030204" pitchFamily="34" charset="0"/>
              </a:rPr>
              <a:t>A web-based tool to help researchers write DMPs</a:t>
            </a:r>
          </a:p>
          <a:p>
            <a:pPr algn="ctr">
              <a:buNone/>
            </a:pPr>
            <a:endParaRPr lang="en-GB" sz="700" dirty="0">
              <a:latin typeface="Calibri" panose="020F0502020204030204" pitchFamily="34" charset="0"/>
            </a:endParaRPr>
          </a:p>
          <a:p>
            <a:pPr algn="ctr">
              <a:buNone/>
            </a:pPr>
            <a:r>
              <a:rPr lang="en-GB" sz="2400" dirty="0">
                <a:latin typeface="Calibri" panose="020F0502020204030204" pitchFamily="34" charset="0"/>
              </a:rPr>
              <a:t>Includes a template for Horizon </a:t>
            </a:r>
            <a:r>
              <a:rPr lang="en-GB" sz="2400" dirty="0" smtClean="0">
                <a:latin typeface="Calibri" panose="020F0502020204030204" pitchFamily="34" charset="0"/>
              </a:rPr>
              <a:t>2020</a:t>
            </a:r>
          </a:p>
          <a:p>
            <a:pPr algn="ctr">
              <a:buNone/>
            </a:pPr>
            <a:endParaRPr lang="en-GB" sz="800" dirty="0" smtClean="0">
              <a:latin typeface="Century Gothic" pitchFamily="34" charset="0"/>
            </a:endParaRPr>
          </a:p>
        </p:txBody>
      </p:sp>
      <p:sp>
        <p:nvSpPr>
          <p:cNvPr id="7" name="Rectangle 6"/>
          <p:cNvSpPr/>
          <p:nvPr/>
        </p:nvSpPr>
        <p:spPr>
          <a:xfrm>
            <a:off x="0" y="6165304"/>
            <a:ext cx="9272494" cy="769441"/>
          </a:xfrm>
          <a:prstGeom prst="rect">
            <a:avLst/>
          </a:prstGeom>
        </p:spPr>
        <p:txBody>
          <a:bodyPr wrap="square">
            <a:spAutoFit/>
          </a:bodyPr>
          <a:lstStyle/>
          <a:p>
            <a:pPr algn="ctr"/>
            <a:r>
              <a:rPr lang="en-GB" sz="2400" dirty="0">
                <a:latin typeface="Calibri" panose="020F0502020204030204" pitchFamily="34" charset="0"/>
                <a:ea typeface="Century Gothic" charset="0"/>
                <a:cs typeface="Century Gothic" charset="0"/>
                <a:hlinkClick r:id="rId4"/>
              </a:rPr>
              <a:t>https://dmponline.dcc.ac.uk</a:t>
            </a:r>
            <a:endParaRPr lang="en-GB" sz="2400" dirty="0">
              <a:latin typeface="Calibri" panose="020F0502020204030204" pitchFamily="34" charset="0"/>
              <a:ea typeface="Century Gothic" charset="0"/>
              <a:cs typeface="Century Gothic" charset="0"/>
            </a:endParaRPr>
          </a:p>
          <a:p>
            <a:pPr algn="ctr"/>
            <a:r>
              <a:rPr lang="en-GB" sz="2000" dirty="0">
                <a:latin typeface="Century Gothic" charset="0"/>
                <a:ea typeface="Century Gothic" charset="0"/>
                <a:cs typeface="Century Gothic" charset="0"/>
              </a:rPr>
              <a:t> </a:t>
            </a:r>
          </a:p>
        </p:txBody>
      </p:sp>
      <p:pic>
        <p:nvPicPr>
          <p:cNvPr id="6" name="Picture 5" descr="Capture.PNG"/>
          <p:cNvPicPr>
            <a:picLocks noChangeAspect="1"/>
          </p:cNvPicPr>
          <p:nvPr/>
        </p:nvPicPr>
        <p:blipFill>
          <a:blip r:embed="rId5" cstate="print"/>
          <a:stretch>
            <a:fillRect/>
          </a:stretch>
        </p:blipFill>
        <p:spPr>
          <a:xfrm>
            <a:off x="683568" y="2636912"/>
            <a:ext cx="7920880" cy="3249135"/>
          </a:xfrm>
          <a:prstGeom prst="rect">
            <a:avLst/>
          </a:prstGeom>
        </p:spPr>
      </p:pic>
    </p:spTree>
    <p:extLst>
      <p:ext uri="{BB962C8B-B14F-4D97-AF65-F5344CB8AC3E}">
        <p14:creationId xmlns:p14="http://schemas.microsoft.com/office/powerpoint/2010/main" val="859177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8068" y="1772816"/>
            <a:ext cx="6935619" cy="4525963"/>
          </a:xfrm>
        </p:spPr>
      </p:pic>
      <p:sp>
        <p:nvSpPr>
          <p:cNvPr id="2" name="Title 1"/>
          <p:cNvSpPr>
            <a:spLocks noGrp="1"/>
          </p:cNvSpPr>
          <p:nvPr>
            <p:ph type="title"/>
          </p:nvPr>
        </p:nvSpPr>
        <p:spPr>
          <a:xfrm>
            <a:off x="639523" y="238869"/>
            <a:ext cx="6516960" cy="868362"/>
          </a:xfrm>
        </p:spPr>
        <p:txBody>
          <a:bodyPr>
            <a:normAutofit/>
          </a:bodyPr>
          <a:lstStyle/>
          <a:p>
            <a:r>
              <a:rPr lang="en-GB" dirty="0" smtClean="0"/>
              <a:t>How the tool works</a:t>
            </a:r>
            <a:endParaRPr lang="en-GB" dirty="0"/>
          </a:p>
        </p:txBody>
      </p:sp>
      <p:cxnSp>
        <p:nvCxnSpPr>
          <p:cNvPr id="6" name="Straight Arrow Connector 5"/>
          <p:cNvCxnSpPr/>
          <p:nvPr/>
        </p:nvCxnSpPr>
        <p:spPr>
          <a:xfrm flipH="1">
            <a:off x="5240215" y="1497558"/>
            <a:ext cx="1836913" cy="10697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77128" y="1052736"/>
            <a:ext cx="2016224" cy="646331"/>
          </a:xfrm>
          <a:prstGeom prst="rect">
            <a:avLst/>
          </a:prstGeom>
          <a:noFill/>
        </p:spPr>
        <p:txBody>
          <a:bodyPr wrap="square" rtlCol="0">
            <a:spAutoFit/>
          </a:bodyPr>
          <a:lstStyle/>
          <a:p>
            <a:r>
              <a:rPr lang="en-GB" dirty="0" smtClean="0"/>
              <a:t>Click to write a generic DMP</a:t>
            </a:r>
            <a:endParaRPr lang="en-GB" dirty="0"/>
          </a:p>
        </p:txBody>
      </p:sp>
      <p:sp>
        <p:nvSpPr>
          <p:cNvPr id="10" name="TextBox 9"/>
          <p:cNvSpPr txBox="1"/>
          <p:nvPr/>
        </p:nvSpPr>
        <p:spPr>
          <a:xfrm>
            <a:off x="7113687" y="2005837"/>
            <a:ext cx="2016224" cy="923330"/>
          </a:xfrm>
          <a:prstGeom prst="rect">
            <a:avLst/>
          </a:prstGeom>
          <a:noFill/>
        </p:spPr>
        <p:txBody>
          <a:bodyPr wrap="square" rtlCol="0">
            <a:spAutoFit/>
          </a:bodyPr>
          <a:lstStyle/>
          <a:p>
            <a:r>
              <a:rPr lang="en-GB" dirty="0"/>
              <a:t>Or choose your funder to get their specific template</a:t>
            </a:r>
          </a:p>
        </p:txBody>
      </p:sp>
      <p:sp>
        <p:nvSpPr>
          <p:cNvPr id="11" name="TextBox 10"/>
          <p:cNvSpPr txBox="1"/>
          <p:nvPr/>
        </p:nvSpPr>
        <p:spPr>
          <a:xfrm>
            <a:off x="7204207" y="3252626"/>
            <a:ext cx="1562769" cy="1754326"/>
          </a:xfrm>
          <a:prstGeom prst="rect">
            <a:avLst/>
          </a:prstGeom>
          <a:noFill/>
        </p:spPr>
        <p:txBody>
          <a:bodyPr wrap="square" rtlCol="0">
            <a:spAutoFit/>
          </a:bodyPr>
          <a:lstStyle/>
          <a:p>
            <a:r>
              <a:rPr lang="en-GB" dirty="0"/>
              <a:t>Pick your </a:t>
            </a:r>
            <a:r>
              <a:rPr lang="en-GB" dirty="0" err="1"/>
              <a:t>uni</a:t>
            </a:r>
            <a:r>
              <a:rPr lang="en-GB" dirty="0"/>
              <a:t> to add local guidance and to get their template if no funder applies</a:t>
            </a:r>
          </a:p>
        </p:txBody>
      </p:sp>
      <p:cxnSp>
        <p:nvCxnSpPr>
          <p:cNvPr id="13" name="Straight Arrow Connector 12"/>
          <p:cNvCxnSpPr/>
          <p:nvPr/>
        </p:nvCxnSpPr>
        <p:spPr>
          <a:xfrm flipH="1">
            <a:off x="6158673" y="2636912"/>
            <a:ext cx="1045534" cy="4814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158671" y="3711659"/>
            <a:ext cx="1045536" cy="2308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50712" y="5365476"/>
            <a:ext cx="1669760" cy="1200329"/>
          </a:xfrm>
          <a:prstGeom prst="rect">
            <a:avLst/>
          </a:prstGeom>
          <a:noFill/>
        </p:spPr>
        <p:txBody>
          <a:bodyPr wrap="square" rtlCol="0">
            <a:spAutoFit/>
          </a:bodyPr>
          <a:lstStyle/>
          <a:p>
            <a:r>
              <a:rPr lang="en-GB" dirty="0"/>
              <a:t>Choose any additional optional guidance</a:t>
            </a:r>
          </a:p>
        </p:txBody>
      </p:sp>
      <p:cxnSp>
        <p:nvCxnSpPr>
          <p:cNvPr id="20" name="Straight Arrow Connector 19"/>
          <p:cNvCxnSpPr/>
          <p:nvPr/>
        </p:nvCxnSpPr>
        <p:spPr>
          <a:xfrm flipH="1" flipV="1">
            <a:off x="1295400" y="5029017"/>
            <a:ext cx="5855312" cy="8207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71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pture.PNG"/>
          <p:cNvPicPr>
            <a:picLocks noChangeAspect="1"/>
          </p:cNvPicPr>
          <p:nvPr/>
        </p:nvPicPr>
        <p:blipFill>
          <a:blip r:embed="rId2" cstate="print"/>
          <a:stretch>
            <a:fillRect/>
          </a:stretch>
        </p:blipFill>
        <p:spPr>
          <a:xfrm>
            <a:off x="755576" y="1268760"/>
            <a:ext cx="7415808" cy="5168771"/>
          </a:xfrm>
          <a:prstGeom prst="rect">
            <a:avLst/>
          </a:prstGeom>
        </p:spPr>
      </p:pic>
      <p:sp>
        <p:nvSpPr>
          <p:cNvPr id="4" name="Title 3"/>
          <p:cNvSpPr>
            <a:spLocks noGrp="1"/>
          </p:cNvSpPr>
          <p:nvPr>
            <p:ph type="title"/>
          </p:nvPr>
        </p:nvSpPr>
        <p:spPr>
          <a:xfrm>
            <a:off x="251520" y="332656"/>
            <a:ext cx="8568952" cy="695043"/>
          </a:xfrm>
        </p:spPr>
        <p:txBody>
          <a:bodyPr/>
          <a:lstStyle/>
          <a:p>
            <a:r>
              <a:rPr lang="en-GB" dirty="0" smtClean="0"/>
              <a:t>Options for unis to customise DMPonline</a:t>
            </a:r>
            <a:endParaRPr lang="en-GB" dirty="0"/>
          </a:p>
        </p:txBody>
      </p:sp>
      <p:sp>
        <p:nvSpPr>
          <p:cNvPr id="3" name="TextBox 2"/>
          <p:cNvSpPr txBox="1"/>
          <p:nvPr/>
        </p:nvSpPr>
        <p:spPr>
          <a:xfrm>
            <a:off x="3923928" y="4437112"/>
            <a:ext cx="4824536" cy="2281476"/>
          </a:xfrm>
          <a:prstGeom prst="roundRect">
            <a:avLst/>
          </a:prstGeom>
          <a:solidFill>
            <a:schemeClr val="accent1"/>
          </a:solidFill>
          <a:ln w="28575">
            <a:solidFill>
              <a:schemeClr val="accent1"/>
            </a:solidFill>
          </a:ln>
        </p:spPr>
        <p:txBody>
          <a:bodyPr wrap="square" rtlCol="0">
            <a:spAutoFit/>
          </a:bodyPr>
          <a:lstStyle/>
          <a:p>
            <a:r>
              <a:rPr lang="en-GB" sz="1600" dirty="0" smtClean="0">
                <a:solidFill>
                  <a:schemeClr val="bg1"/>
                </a:solidFill>
                <a:latin typeface="Calibri"/>
                <a:ea typeface="ＭＳ Ｐゴシック" pitchFamily="34" charset="-128"/>
                <a:cs typeface="Calibri"/>
              </a:rPr>
              <a:t>Organisations </a:t>
            </a:r>
            <a:r>
              <a:rPr lang="en-GB" sz="1600" dirty="0">
                <a:solidFill>
                  <a:schemeClr val="bg1"/>
                </a:solidFill>
                <a:latin typeface="Calibri"/>
                <a:ea typeface="ＭＳ Ｐゴシック" pitchFamily="34" charset="-128"/>
                <a:cs typeface="Calibri"/>
              </a:rPr>
              <a:t>can:</a:t>
            </a:r>
          </a:p>
          <a:p>
            <a:pPr marL="342900" indent="-342900">
              <a:buSzPct val="75000"/>
              <a:buFont typeface="Arial" pitchFamily="34" charset="0"/>
              <a:buChar char="•"/>
            </a:pPr>
            <a:r>
              <a:rPr lang="en-GB" sz="1600" dirty="0">
                <a:solidFill>
                  <a:schemeClr val="bg1"/>
                </a:solidFill>
                <a:latin typeface="Calibri"/>
                <a:ea typeface="ＭＳ Ｐゴシック" pitchFamily="34" charset="-128"/>
                <a:cs typeface="Calibri"/>
              </a:rPr>
              <a:t>Add </a:t>
            </a:r>
            <a:r>
              <a:rPr lang="en-GB" sz="1600" dirty="0" smtClean="0">
                <a:solidFill>
                  <a:schemeClr val="bg1"/>
                </a:solidFill>
                <a:latin typeface="Calibri"/>
                <a:ea typeface="ＭＳ Ｐゴシック" pitchFamily="34" charset="-128"/>
                <a:cs typeface="Calibri"/>
              </a:rPr>
              <a:t>their own template(s)</a:t>
            </a:r>
            <a:endParaRPr lang="en-GB" sz="1600" dirty="0">
              <a:solidFill>
                <a:schemeClr val="bg1"/>
              </a:solidFill>
              <a:latin typeface="Calibri"/>
              <a:ea typeface="ＭＳ Ｐゴシック" pitchFamily="34" charset="-128"/>
              <a:cs typeface="Calibri"/>
            </a:endParaRPr>
          </a:p>
          <a:p>
            <a:pPr marL="342900" indent="-342900">
              <a:buSzPct val="75000"/>
              <a:buFont typeface="Arial" pitchFamily="34" charset="0"/>
              <a:buChar char="•"/>
            </a:pPr>
            <a:r>
              <a:rPr lang="en-GB" sz="1600" dirty="0" smtClean="0">
                <a:solidFill>
                  <a:schemeClr val="bg1"/>
                </a:solidFill>
                <a:ea typeface="ＭＳ Ｐゴシック" pitchFamily="34" charset="-128"/>
                <a:cs typeface="Calibri"/>
              </a:rPr>
              <a:t>Customise existing funder templates</a:t>
            </a:r>
          </a:p>
          <a:p>
            <a:pPr marL="342900" indent="-342900">
              <a:buSzPct val="75000"/>
              <a:buFont typeface="Arial" pitchFamily="34" charset="0"/>
              <a:buChar char="•"/>
            </a:pPr>
            <a:r>
              <a:rPr lang="en-GB" sz="1600" dirty="0" smtClean="0">
                <a:solidFill>
                  <a:schemeClr val="bg1"/>
                </a:solidFill>
                <a:latin typeface="Calibri"/>
                <a:ea typeface="ＭＳ Ｐゴシック" pitchFamily="34" charset="-128"/>
                <a:cs typeface="Calibri"/>
              </a:rPr>
              <a:t>Provide example and suggested answers</a:t>
            </a:r>
            <a:endParaRPr lang="en-GB" sz="1600" dirty="0">
              <a:solidFill>
                <a:schemeClr val="bg1"/>
              </a:solidFill>
              <a:latin typeface="Calibri"/>
              <a:ea typeface="ＭＳ Ｐゴシック" pitchFamily="34" charset="-128"/>
              <a:cs typeface="Calibri"/>
            </a:endParaRPr>
          </a:p>
          <a:p>
            <a:pPr marL="342900" indent="-342900">
              <a:buSzPct val="75000"/>
              <a:buFont typeface="Arial" pitchFamily="34" charset="0"/>
              <a:buChar char="•"/>
            </a:pPr>
            <a:r>
              <a:rPr lang="en-GB" sz="1600" dirty="0">
                <a:solidFill>
                  <a:schemeClr val="bg1"/>
                </a:solidFill>
                <a:latin typeface="Calibri"/>
                <a:ea typeface="ＭＳ Ｐゴシック" pitchFamily="34" charset="-128"/>
                <a:cs typeface="Calibri"/>
              </a:rPr>
              <a:t>Local guidance with links to </a:t>
            </a:r>
            <a:r>
              <a:rPr lang="en-GB" sz="1600" dirty="0" smtClean="0">
                <a:solidFill>
                  <a:schemeClr val="bg1"/>
                </a:solidFill>
                <a:latin typeface="Calibri"/>
                <a:ea typeface="ＭＳ Ｐゴシック" pitchFamily="34" charset="-128"/>
                <a:cs typeface="Calibri"/>
              </a:rPr>
              <a:t>support and services</a:t>
            </a:r>
            <a:endParaRPr lang="en-GB" sz="1600" dirty="0">
              <a:solidFill>
                <a:schemeClr val="bg1"/>
              </a:solidFill>
              <a:latin typeface="Calibri"/>
              <a:ea typeface="ＭＳ Ｐゴシック" pitchFamily="34" charset="-128"/>
              <a:cs typeface="Calibri"/>
            </a:endParaRPr>
          </a:p>
          <a:p>
            <a:pPr marL="342900" indent="-342900">
              <a:buSzPct val="75000"/>
              <a:buFont typeface="Arial" pitchFamily="34" charset="0"/>
              <a:buChar char="•"/>
            </a:pPr>
            <a:r>
              <a:rPr lang="en-GB" sz="1600" dirty="0" smtClean="0">
                <a:solidFill>
                  <a:schemeClr val="bg1"/>
                </a:solidFill>
                <a:latin typeface="Calibri"/>
                <a:ea typeface="ＭＳ Ｐゴシック" pitchFamily="34" charset="-128"/>
                <a:cs typeface="Calibri"/>
              </a:rPr>
              <a:t>Include their own logo and text in a banner</a:t>
            </a:r>
            <a:endParaRPr lang="en-GB" sz="1600" dirty="0">
              <a:solidFill>
                <a:schemeClr val="bg1"/>
              </a:solidFill>
              <a:latin typeface="Calibri"/>
              <a:ea typeface="ＭＳ Ｐゴシック" pitchFamily="34" charset="-128"/>
              <a:cs typeface="Calibri"/>
            </a:endParaRPr>
          </a:p>
          <a:p>
            <a:pPr marL="342900" indent="-342900">
              <a:buSzPct val="75000"/>
              <a:buFont typeface="Arial" pitchFamily="34" charset="0"/>
              <a:buChar char="•"/>
            </a:pPr>
            <a:r>
              <a:rPr lang="en-GB" sz="1600" dirty="0" smtClean="0">
                <a:solidFill>
                  <a:schemeClr val="bg1"/>
                </a:solidFill>
                <a:latin typeface="Calibri"/>
                <a:ea typeface="ＭＳ Ｐゴシック" pitchFamily="34" charset="-128"/>
                <a:cs typeface="Calibri"/>
              </a:rPr>
              <a:t>Review basic statistics</a:t>
            </a:r>
          </a:p>
          <a:p>
            <a:pPr marL="342900" indent="-342900">
              <a:buSzPct val="75000"/>
              <a:buFont typeface="Arial" pitchFamily="34" charset="0"/>
              <a:buChar char="•"/>
            </a:pPr>
            <a:r>
              <a:rPr lang="en-GB" sz="1600" dirty="0" smtClean="0">
                <a:solidFill>
                  <a:schemeClr val="bg1"/>
                </a:solidFill>
                <a:latin typeface="Calibri"/>
                <a:ea typeface="ＭＳ Ｐゴシック" pitchFamily="34" charset="-128"/>
                <a:cs typeface="Calibri"/>
              </a:rPr>
              <a:t>…</a:t>
            </a:r>
            <a:endParaRPr lang="en-GB" sz="1600" dirty="0">
              <a:solidFill>
                <a:schemeClr val="bg1"/>
              </a:solidFill>
              <a:latin typeface="Calibri"/>
              <a:ea typeface="ＭＳ Ｐゴシック" pitchFamily="34" charset="-128"/>
              <a:cs typeface="Calibri"/>
            </a:endParaRPr>
          </a:p>
        </p:txBody>
      </p:sp>
    </p:spTree>
    <p:extLst>
      <p:ext uri="{BB962C8B-B14F-4D97-AF65-F5344CB8AC3E}">
        <p14:creationId xmlns:p14="http://schemas.microsoft.com/office/powerpoint/2010/main" val="301326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715" r="4715"/>
          <a:stretch>
            <a:fillRect/>
          </a:stretch>
        </p:blipFill>
        <p:spPr/>
      </p:pic>
      <p:sp>
        <p:nvSpPr>
          <p:cNvPr id="4" name="Title 3"/>
          <p:cNvSpPr>
            <a:spLocks noGrp="1"/>
          </p:cNvSpPr>
          <p:nvPr>
            <p:ph type="title"/>
          </p:nvPr>
        </p:nvSpPr>
        <p:spPr>
          <a:xfrm>
            <a:off x="395536" y="5445224"/>
            <a:ext cx="8153400" cy="762000"/>
          </a:xfrm>
        </p:spPr>
        <p:txBody>
          <a:bodyPr>
            <a:normAutofit/>
          </a:bodyPr>
          <a:lstStyle/>
          <a:p>
            <a:r>
              <a:rPr lang="en-GB" sz="4400" dirty="0" smtClean="0"/>
              <a:t>H2020 Open </a:t>
            </a:r>
            <a:r>
              <a:rPr lang="en-GB" sz="4400" dirty="0"/>
              <a:t>Research Data Pilot</a:t>
            </a:r>
          </a:p>
        </p:txBody>
      </p:sp>
      <p:sp>
        <p:nvSpPr>
          <p:cNvPr id="8" name="TextBox 7"/>
          <p:cNvSpPr txBox="1"/>
          <p:nvPr/>
        </p:nvSpPr>
        <p:spPr>
          <a:xfrm>
            <a:off x="3752491" y="6559986"/>
            <a:ext cx="5356013" cy="261610"/>
          </a:xfrm>
          <a:prstGeom prst="rect">
            <a:avLst/>
          </a:prstGeom>
          <a:noFill/>
        </p:spPr>
        <p:txBody>
          <a:bodyPr wrap="square" rtlCol="0">
            <a:spAutoFit/>
          </a:bodyPr>
          <a:lstStyle/>
          <a:p>
            <a:r>
              <a:rPr lang="en-GB" sz="1100" dirty="0" smtClean="0">
                <a:latin typeface="Trebuchet MS" pitchFamily="34" charset="0"/>
              </a:rPr>
              <a:t>Image CC-BY-NC-SA by Tom </a:t>
            </a:r>
            <a:r>
              <a:rPr lang="en-GB" sz="1100" dirty="0" err="1" smtClean="0">
                <a:latin typeface="Trebuchet MS" pitchFamily="34" charset="0"/>
              </a:rPr>
              <a:t>Magllery</a:t>
            </a:r>
            <a:r>
              <a:rPr lang="en-GB" sz="1100" dirty="0" smtClean="0">
                <a:latin typeface="Trebuchet MS" pitchFamily="34" charset="0"/>
              </a:rPr>
              <a:t> www.flickr.com/photos/lwr/13442910354</a:t>
            </a:r>
            <a:endParaRPr lang="en-GB" sz="1100" dirty="0">
              <a:latin typeface="Trebuchet MS" pitchFamily="34" charset="0"/>
            </a:endParaRPr>
          </a:p>
        </p:txBody>
      </p:sp>
    </p:spTree>
    <p:extLst>
      <p:ext uri="{BB962C8B-B14F-4D97-AF65-F5344CB8AC3E}">
        <p14:creationId xmlns:p14="http://schemas.microsoft.com/office/powerpoint/2010/main" val="3180006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 local DMP Tools</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052736"/>
            <a:ext cx="6699194" cy="36284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484784"/>
            <a:ext cx="6542744" cy="3824989"/>
          </a:xfrm>
          <a:prstGeom prst="rect">
            <a:avLst/>
          </a:prstGeom>
          <a:ln>
            <a:solidFill>
              <a:schemeClr val="bg1">
                <a:lumMod val="50000"/>
              </a:schemeClr>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3109011"/>
            <a:ext cx="5770174" cy="3229247"/>
          </a:xfrm>
          <a:prstGeom prst="rect">
            <a:avLst/>
          </a:prstGeom>
          <a:ln>
            <a:solidFill>
              <a:schemeClr val="bg1">
                <a:lumMod val="50000"/>
              </a:schemeClr>
            </a:solidFill>
          </a:ln>
        </p:spPr>
      </p:pic>
      <p:sp>
        <p:nvSpPr>
          <p:cNvPr id="8" name="Rectangle 7"/>
          <p:cNvSpPr/>
          <p:nvPr/>
        </p:nvSpPr>
        <p:spPr>
          <a:xfrm>
            <a:off x="150840" y="6381328"/>
            <a:ext cx="8449544" cy="369332"/>
          </a:xfrm>
          <a:prstGeom prst="rect">
            <a:avLst/>
          </a:prstGeom>
        </p:spPr>
        <p:txBody>
          <a:bodyPr wrap="square">
            <a:spAutoFit/>
          </a:bodyPr>
          <a:lstStyle/>
          <a:p>
            <a:pPr algn="ctr"/>
            <a:r>
              <a:rPr lang="en-GB" dirty="0">
                <a:hlinkClick r:id="rId5"/>
              </a:rPr>
              <a:t>https://</a:t>
            </a:r>
            <a:r>
              <a:rPr lang="en-GB" dirty="0" smtClean="0">
                <a:hlinkClick r:id="rId5"/>
              </a:rPr>
              <a:t>github.com/DMPRoadmap/roadmap/wiki/Local-installations-inventory</a:t>
            </a:r>
            <a:r>
              <a:rPr lang="en-GB" dirty="0" smtClean="0"/>
              <a:t> </a:t>
            </a:r>
            <a:endParaRPr lang="en-GB" dirty="0"/>
          </a:p>
        </p:txBody>
      </p:sp>
    </p:spTree>
    <p:extLst>
      <p:ext uri="{BB962C8B-B14F-4D97-AF65-F5344CB8AC3E}">
        <p14:creationId xmlns:p14="http://schemas.microsoft.com/office/powerpoint/2010/main" val="526121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OpenAIRE guidelines on writing DMPs</a:t>
            </a:r>
            <a:endParaRPr lang="en-GB" dirty="0"/>
          </a:p>
        </p:txBody>
      </p:sp>
      <p:sp>
        <p:nvSpPr>
          <p:cNvPr id="3" name="Content Placeholder 2"/>
          <p:cNvSpPr>
            <a:spLocks noGrp="1"/>
          </p:cNvSpPr>
          <p:nvPr>
            <p:ph idx="1"/>
          </p:nvPr>
        </p:nvSpPr>
        <p:spPr>
          <a:xfrm>
            <a:off x="395536" y="6237312"/>
            <a:ext cx="8075240" cy="392907"/>
          </a:xfrm>
        </p:spPr>
        <p:txBody>
          <a:bodyPr>
            <a:normAutofit fontScale="85000" lnSpcReduction="20000"/>
          </a:bodyPr>
          <a:lstStyle/>
          <a:p>
            <a:pPr algn="ctr"/>
            <a:r>
              <a:rPr lang="en-GB" dirty="0">
                <a:hlinkClick r:id="rId2"/>
              </a:rPr>
              <a:t>https://</a:t>
            </a:r>
            <a:r>
              <a:rPr lang="en-GB" dirty="0" smtClean="0">
                <a:hlinkClick r:id="rId2"/>
              </a:rPr>
              <a:t>www.openaire.eu/opendatapilot-dmp</a:t>
            </a:r>
            <a:r>
              <a:rPr lang="en-GB" dirty="0" smtClean="0"/>
              <a:t> </a:t>
            </a:r>
            <a:endParaRPr lang="en-GB" dirty="0"/>
          </a:p>
        </p:txBody>
      </p:sp>
      <p:pic>
        <p:nvPicPr>
          <p:cNvPr id="4" name="Picture 3" descr="Capture.PNG"/>
          <p:cNvPicPr>
            <a:picLocks noChangeAspect="1"/>
          </p:cNvPicPr>
          <p:nvPr/>
        </p:nvPicPr>
        <p:blipFill>
          <a:blip r:embed="rId3" cstate="print"/>
          <a:stretch>
            <a:fillRect/>
          </a:stretch>
        </p:blipFill>
        <p:spPr>
          <a:xfrm>
            <a:off x="1187624" y="1412776"/>
            <a:ext cx="6552812" cy="4526041"/>
          </a:xfrm>
          <a:prstGeom prst="rect">
            <a:avLst/>
          </a:prstGeom>
          <a:ln>
            <a:solidFill>
              <a:schemeClr val="bg1">
                <a:lumMod val="65000"/>
              </a:schemeClr>
            </a:solidFill>
          </a:ln>
        </p:spPr>
      </p:pic>
    </p:spTree>
    <p:extLst>
      <p:ext uri="{BB962C8B-B14F-4D97-AF65-F5344CB8AC3E}">
        <p14:creationId xmlns:p14="http://schemas.microsoft.com/office/powerpoint/2010/main" val="3493183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OpenAIRE plans with DMPonline</a:t>
            </a:r>
            <a:endParaRPr lang="en-GB" dirty="0"/>
          </a:p>
        </p:txBody>
      </p:sp>
      <p:sp>
        <p:nvSpPr>
          <p:cNvPr id="3" name="Content Placeholder 2"/>
          <p:cNvSpPr>
            <a:spLocks noGrp="1"/>
          </p:cNvSpPr>
          <p:nvPr>
            <p:ph idx="1"/>
          </p:nvPr>
        </p:nvSpPr>
        <p:spPr>
          <a:xfrm>
            <a:off x="457200" y="1412776"/>
            <a:ext cx="8219256" cy="4713387"/>
          </a:xfrm>
        </p:spPr>
        <p:txBody>
          <a:bodyPr/>
          <a:lstStyle/>
          <a:p>
            <a:pPr marL="457200" indent="-457200">
              <a:buFont typeface="Arial" panose="020B0604020202020204" pitchFamily="34" charset="0"/>
              <a:buChar char="•"/>
            </a:pPr>
            <a:r>
              <a:rPr lang="en-GB" dirty="0" smtClean="0"/>
              <a:t>Adding option to allow projects to deposit DMP in Zenodo as way to publish plan and obtain a DOI</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dirty="0" smtClean="0"/>
              <a:t>Considering using OpenAIRE API to let PIs select their H2020 project to automatically populate grant ID field and link the DMP with other outputs</a:t>
            </a:r>
            <a:endParaRPr lang="en-GB" dirty="0"/>
          </a:p>
        </p:txBody>
      </p:sp>
      <p:pic>
        <p:nvPicPr>
          <p:cNvPr id="4" name="Picture 3" descr="Capture.PNG"/>
          <p:cNvPicPr>
            <a:picLocks noChangeAspect="1"/>
          </p:cNvPicPr>
          <p:nvPr/>
        </p:nvPicPr>
        <p:blipFill>
          <a:blip r:embed="rId2" cstate="print"/>
          <a:stretch>
            <a:fillRect/>
          </a:stretch>
        </p:blipFill>
        <p:spPr>
          <a:xfrm>
            <a:off x="6444208" y="4509120"/>
            <a:ext cx="2284358" cy="2205198"/>
          </a:xfrm>
          <a:prstGeom prst="rect">
            <a:avLst/>
          </a:prstGeom>
        </p:spPr>
      </p:pic>
      <p:pic>
        <p:nvPicPr>
          <p:cNvPr id="5" name="Picture 4" descr="Capture.PNG"/>
          <p:cNvPicPr>
            <a:picLocks noChangeAspect="1"/>
          </p:cNvPicPr>
          <p:nvPr/>
        </p:nvPicPr>
        <p:blipFill>
          <a:blip r:embed="rId3" cstate="print"/>
          <a:stretch>
            <a:fillRect/>
          </a:stretch>
        </p:blipFill>
        <p:spPr>
          <a:xfrm>
            <a:off x="2123728" y="5301208"/>
            <a:ext cx="3556966" cy="759276"/>
          </a:xfrm>
          <a:prstGeom prst="rect">
            <a:avLst/>
          </a:prstGeom>
          <a:ln>
            <a:solidFill>
              <a:schemeClr val="bg1">
                <a:lumMod val="75000"/>
              </a:schemeClr>
            </a:solidFill>
          </a:ln>
        </p:spPr>
      </p:pic>
    </p:spTree>
    <p:extLst>
      <p:ext uri="{BB962C8B-B14F-4D97-AF65-F5344CB8AC3E}">
        <p14:creationId xmlns:p14="http://schemas.microsoft.com/office/powerpoint/2010/main" val="417261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H2020 DMPs in </a:t>
            </a:r>
            <a:r>
              <a:rPr lang="en-GB" dirty="0" err="1" smtClean="0"/>
              <a:t>Zenodo</a:t>
            </a:r>
            <a:endParaRPr lang="en-GB" dirty="0"/>
          </a:p>
        </p:txBody>
      </p:sp>
      <p:sp>
        <p:nvSpPr>
          <p:cNvPr id="3" name="Content Placeholder 2"/>
          <p:cNvSpPr>
            <a:spLocks noGrp="1"/>
          </p:cNvSpPr>
          <p:nvPr>
            <p:ph idx="1"/>
          </p:nvPr>
        </p:nvSpPr>
        <p:spPr>
          <a:xfrm>
            <a:off x="467544" y="1484784"/>
            <a:ext cx="8075240" cy="5001419"/>
          </a:xfrm>
        </p:spPr>
        <p:txBody>
          <a:bodyPr>
            <a:normAutofit lnSpcReduction="10000"/>
          </a:bodyPr>
          <a:lstStyle/>
          <a:p>
            <a:pPr>
              <a:spcAft>
                <a:spcPts val="0"/>
              </a:spcAft>
            </a:pPr>
            <a:r>
              <a:rPr lang="en-GB" dirty="0" smtClean="0"/>
              <a:t>Helix Nebula – High Energy Physics example</a:t>
            </a:r>
          </a:p>
          <a:p>
            <a:pPr>
              <a:spcAft>
                <a:spcPts val="0"/>
              </a:spcAft>
            </a:pPr>
            <a:r>
              <a:rPr lang="en-GB" u="sng" dirty="0" smtClean="0">
                <a:hlinkClick r:id="rId2"/>
              </a:rPr>
              <a:t>https://zenodo.org/record/48171#.WATexnriF40</a:t>
            </a:r>
            <a:r>
              <a:rPr lang="en-GB" dirty="0" smtClean="0"/>
              <a:t> </a:t>
            </a:r>
          </a:p>
          <a:p>
            <a:pPr>
              <a:spcAft>
                <a:spcPts val="0"/>
              </a:spcAft>
            </a:pPr>
            <a:endParaRPr lang="en-GB" dirty="0" smtClean="0"/>
          </a:p>
          <a:p>
            <a:pPr>
              <a:spcAft>
                <a:spcPts val="0"/>
              </a:spcAft>
            </a:pPr>
            <a:r>
              <a:rPr lang="en-GB" dirty="0" err="1" smtClean="0"/>
              <a:t>Tweether</a:t>
            </a:r>
            <a:r>
              <a:rPr lang="en-GB" dirty="0" smtClean="0"/>
              <a:t> – engineering (micro-electronics) example</a:t>
            </a:r>
          </a:p>
          <a:p>
            <a:pPr>
              <a:spcAft>
                <a:spcPts val="0"/>
              </a:spcAft>
            </a:pPr>
            <a:r>
              <a:rPr lang="en-GB" u="sng" dirty="0" smtClean="0">
                <a:hlinkClick r:id="rId3"/>
              </a:rPr>
              <a:t>https://zenodo.org/record/55791#.WATei3riF40</a:t>
            </a:r>
            <a:r>
              <a:rPr lang="en-GB" dirty="0" smtClean="0"/>
              <a:t>  </a:t>
            </a:r>
          </a:p>
          <a:p>
            <a:pPr>
              <a:spcAft>
                <a:spcPts val="0"/>
              </a:spcAft>
            </a:pPr>
            <a:endParaRPr lang="en-GB" dirty="0" smtClean="0"/>
          </a:p>
          <a:p>
            <a:pPr>
              <a:spcAft>
                <a:spcPts val="0"/>
              </a:spcAft>
            </a:pPr>
            <a:r>
              <a:rPr lang="en-GB" dirty="0" err="1" smtClean="0"/>
              <a:t>AutoPost</a:t>
            </a:r>
            <a:r>
              <a:rPr lang="en-GB" dirty="0" smtClean="0"/>
              <a:t> – ICT example </a:t>
            </a:r>
            <a:r>
              <a:rPr lang="en-GB" u="sng" dirty="0" smtClean="0">
                <a:hlinkClick r:id="rId4"/>
              </a:rPr>
              <a:t>https://zenodo.org/record/56107#.WATefXriF40</a:t>
            </a:r>
            <a:r>
              <a:rPr lang="en-GB" dirty="0" smtClean="0"/>
              <a:t> </a:t>
            </a:r>
          </a:p>
          <a:p>
            <a:pPr>
              <a:spcAft>
                <a:spcPts val="0"/>
              </a:spcAft>
            </a:pPr>
            <a:endParaRPr lang="en-GB" dirty="0"/>
          </a:p>
          <a:p>
            <a:pPr>
              <a:spcAft>
                <a:spcPts val="0"/>
              </a:spcAft>
            </a:pPr>
            <a:r>
              <a:rPr lang="en-GB" dirty="0"/>
              <a:t>More listed at: </a:t>
            </a:r>
            <a:r>
              <a:rPr lang="en-GB" dirty="0" smtClean="0">
                <a:hlinkClick r:id="rId5"/>
              </a:rPr>
              <a:t>www.dcc.ac.uk/resources/data-management-plans/guidance-examples</a:t>
            </a:r>
            <a:r>
              <a:rPr lang="en-GB" dirty="0" smtClean="0"/>
              <a:t>  </a:t>
            </a:r>
            <a:endParaRPr lang="en-GB" dirty="0"/>
          </a:p>
        </p:txBody>
      </p:sp>
    </p:spTree>
    <p:extLst>
      <p:ext uri="{BB962C8B-B14F-4D97-AF65-F5344CB8AC3E}">
        <p14:creationId xmlns:p14="http://schemas.microsoft.com/office/powerpoint/2010/main" val="1069949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88640"/>
            <a:ext cx="6516960" cy="868362"/>
          </a:xfrm>
        </p:spPr>
        <p:txBody>
          <a:bodyPr>
            <a:normAutofit/>
          </a:bodyPr>
          <a:lstStyle/>
          <a:p>
            <a:r>
              <a:rPr lang="nl-NL" dirty="0"/>
              <a:t>Example: </a:t>
            </a:r>
            <a:r>
              <a:rPr lang="nl-NL" dirty="0" smtClean="0"/>
              <a:t>AutoPost</a:t>
            </a:r>
            <a:endParaRPr lang="nl-NL" dirty="0"/>
          </a:p>
        </p:txBody>
      </p:sp>
      <p:sp>
        <p:nvSpPr>
          <p:cNvPr id="3" name="Tijdelijke aanduiding voor inhoud 2"/>
          <p:cNvSpPr>
            <a:spLocks noGrp="1"/>
          </p:cNvSpPr>
          <p:nvPr>
            <p:ph idx="1"/>
          </p:nvPr>
        </p:nvSpPr>
        <p:spPr>
          <a:xfrm>
            <a:off x="132619" y="1627952"/>
            <a:ext cx="3720107" cy="4407087"/>
          </a:xfrm>
        </p:spPr>
        <p:txBody>
          <a:bodyPr>
            <a:normAutofit/>
          </a:bodyPr>
          <a:lstStyle/>
          <a:p>
            <a:pPr algn="ctr"/>
            <a:r>
              <a:rPr lang="en-GB" dirty="0" smtClean="0"/>
              <a:t>An </a:t>
            </a:r>
            <a:r>
              <a:rPr lang="en-GB" dirty="0"/>
              <a:t>industry-driven innovation action that will deliver ICT-based solutions to enhance established post-production workflows</a:t>
            </a:r>
            <a:endParaRPr lang="nl-NL" dirty="0"/>
          </a:p>
          <a:p>
            <a:pPr marL="0" indent="0" algn="ctr">
              <a:buNone/>
            </a:pPr>
            <a:endParaRPr lang="nl-NL" dirty="0" smtClean="0"/>
          </a:p>
          <a:p>
            <a:pPr marL="0" indent="0" algn="ctr">
              <a:buNone/>
            </a:pPr>
            <a:r>
              <a:rPr lang="nl-NL" dirty="0" smtClean="0"/>
              <a:t>Have adopted their own structure to create DMP</a:t>
            </a:r>
            <a:endParaRPr lang="nl-NL"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5037178"/>
            <a:ext cx="3110910" cy="18208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1556792"/>
            <a:ext cx="4777734" cy="3153985"/>
          </a:xfrm>
          <a:prstGeom prst="rect">
            <a:avLst/>
          </a:prstGeom>
          <a:ln>
            <a:solidFill>
              <a:schemeClr val="bg1">
                <a:lumMod val="65000"/>
              </a:schemeClr>
            </a:solidFill>
          </a:ln>
        </p:spPr>
      </p:pic>
    </p:spTree>
    <p:extLst>
      <p:ext uri="{BB962C8B-B14F-4D97-AF65-F5344CB8AC3E}">
        <p14:creationId xmlns:p14="http://schemas.microsoft.com/office/powerpoint/2010/main" val="2025687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90832"/>
            <a:ext cx="7987992" cy="868362"/>
          </a:xfrm>
        </p:spPr>
        <p:txBody>
          <a:bodyPr>
            <a:noAutofit/>
          </a:bodyPr>
          <a:lstStyle/>
          <a:p>
            <a:r>
              <a:rPr lang="nl-NL" dirty="0"/>
              <a:t>Example: </a:t>
            </a:r>
            <a:r>
              <a:rPr lang="nl-NL" dirty="0" smtClean="0"/>
              <a:t>AutoPost</a:t>
            </a:r>
            <a:endParaRPr lang="nl-NL" dirty="0"/>
          </a:p>
        </p:txBody>
      </p:sp>
      <p:sp>
        <p:nvSpPr>
          <p:cNvPr id="3" name="Tijdelijke aanduiding voor inhoud 2"/>
          <p:cNvSpPr>
            <a:spLocks noGrp="1"/>
          </p:cNvSpPr>
          <p:nvPr>
            <p:ph idx="1"/>
          </p:nvPr>
        </p:nvSpPr>
        <p:spPr>
          <a:xfrm>
            <a:off x="4355976" y="2132856"/>
            <a:ext cx="3168352" cy="1008112"/>
          </a:xfrm>
        </p:spPr>
        <p:txBody>
          <a:bodyPr>
            <a:normAutofit/>
          </a:bodyPr>
          <a:lstStyle/>
          <a:p>
            <a:pPr marL="457200" indent="-457200">
              <a:buFont typeface="+mj-lt"/>
              <a:buAutoNum type="arabicPeriod" startAt="4"/>
            </a:pPr>
            <a:r>
              <a:rPr lang="nl-NL" sz="2000" dirty="0" smtClean="0"/>
              <a:t>Manuscripts</a:t>
            </a:r>
            <a:endParaRPr lang="nl-NL" sz="2000" dirty="0"/>
          </a:p>
          <a:p>
            <a:pPr marL="457200" indent="-457200">
              <a:buFont typeface="+mj-lt"/>
              <a:buAutoNum type="arabicPeriod" startAt="4"/>
            </a:pPr>
            <a:r>
              <a:rPr lang="nl-NL" sz="2000" dirty="0" smtClean="0"/>
              <a:t>Dissemination material</a:t>
            </a:r>
            <a:endParaRPr lang="nl-NL" sz="1600" dirty="0"/>
          </a:p>
          <a:p>
            <a:endParaRPr lang="nl-N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22" y="3429000"/>
            <a:ext cx="8834041" cy="3203761"/>
          </a:xfrm>
          <a:prstGeom prst="rect">
            <a:avLst/>
          </a:prstGeom>
        </p:spPr>
      </p:pic>
      <p:sp>
        <p:nvSpPr>
          <p:cNvPr id="7" name="Tijdelijke aanduiding voor inhoud 2"/>
          <p:cNvSpPr txBox="1">
            <a:spLocks/>
          </p:cNvSpPr>
          <p:nvPr/>
        </p:nvSpPr>
        <p:spPr>
          <a:xfrm>
            <a:off x="368530" y="1412776"/>
            <a:ext cx="6084062" cy="1923471"/>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nl-NL" dirty="0" smtClean="0"/>
              <a:t>Covers a range of existing and new data:</a:t>
            </a:r>
          </a:p>
          <a:p>
            <a:pPr marL="385763" indent="-385763">
              <a:buFont typeface="+mj-lt"/>
              <a:buAutoNum type="arabicPeriod"/>
            </a:pPr>
            <a:r>
              <a:rPr lang="nl-NL" sz="2000" dirty="0" smtClean="0"/>
              <a:t>Evaluation / test data</a:t>
            </a:r>
          </a:p>
          <a:p>
            <a:pPr marL="385763" indent="-385763">
              <a:buFont typeface="+mj-lt"/>
              <a:buAutoNum type="arabicPeriod"/>
            </a:pPr>
            <a:r>
              <a:rPr lang="nl-NL" sz="2000" dirty="0" smtClean="0"/>
              <a:t>Computer software</a:t>
            </a:r>
          </a:p>
          <a:p>
            <a:pPr marL="385763" indent="-385763">
              <a:buFont typeface="+mj-lt"/>
              <a:buAutoNum type="arabicPeriod"/>
            </a:pPr>
            <a:r>
              <a:rPr lang="nl-NL" sz="2000" dirty="0" smtClean="0"/>
              <a:t>Research data and metadata</a:t>
            </a:r>
          </a:p>
        </p:txBody>
      </p:sp>
    </p:spTree>
    <p:extLst>
      <p:ext uri="{BB962C8B-B14F-4D97-AF65-F5344CB8AC3E}">
        <p14:creationId xmlns:p14="http://schemas.microsoft.com/office/powerpoint/2010/main" val="619443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822" r="4822"/>
          <a:stretch>
            <a:fillRect/>
          </a:stretch>
        </p:blipFill>
        <p:spPr/>
      </p:pic>
      <p:sp>
        <p:nvSpPr>
          <p:cNvPr id="4" name="Title 3"/>
          <p:cNvSpPr>
            <a:spLocks noGrp="1"/>
          </p:cNvSpPr>
          <p:nvPr>
            <p:ph type="title"/>
          </p:nvPr>
        </p:nvSpPr>
        <p:spPr>
          <a:xfrm>
            <a:off x="539552" y="5373216"/>
            <a:ext cx="8153400" cy="762000"/>
          </a:xfrm>
        </p:spPr>
        <p:txBody>
          <a:bodyPr>
            <a:normAutofit/>
          </a:bodyPr>
          <a:lstStyle/>
          <a:p>
            <a:r>
              <a:rPr lang="en-GB" sz="4400" dirty="0"/>
              <a:t>Making data </a:t>
            </a:r>
            <a:r>
              <a:rPr lang="en-GB" sz="4400" dirty="0" smtClean="0"/>
              <a:t>open</a:t>
            </a:r>
            <a:endParaRPr lang="en-GB" sz="4400" dirty="0"/>
          </a:p>
        </p:txBody>
      </p:sp>
      <p:sp>
        <p:nvSpPr>
          <p:cNvPr id="8" name="TextBox 7"/>
          <p:cNvSpPr txBox="1"/>
          <p:nvPr/>
        </p:nvSpPr>
        <p:spPr>
          <a:xfrm>
            <a:off x="3851920" y="6513947"/>
            <a:ext cx="5184576" cy="261610"/>
          </a:xfrm>
          <a:prstGeom prst="rect">
            <a:avLst/>
          </a:prstGeom>
          <a:noFill/>
        </p:spPr>
        <p:txBody>
          <a:bodyPr wrap="square" rtlCol="0">
            <a:spAutoFit/>
          </a:bodyPr>
          <a:lstStyle/>
          <a:p>
            <a:r>
              <a:rPr lang="en-GB" sz="1100" dirty="0" smtClean="0">
                <a:latin typeface="Trebuchet MS" pitchFamily="34" charset="0"/>
              </a:rPr>
              <a:t>Image CC-BY-NC-SA by </a:t>
            </a:r>
            <a:r>
              <a:rPr lang="en-GB" sz="1100" dirty="0">
                <a:latin typeface="Trebuchet MS" pitchFamily="34" charset="0"/>
              </a:rPr>
              <a:t>Leo Reynolds </a:t>
            </a:r>
            <a:r>
              <a:rPr lang="en-GB" sz="1100" dirty="0" smtClean="0">
                <a:latin typeface="Trebuchet MS" pitchFamily="34" charset="0"/>
              </a:rPr>
              <a:t>www.flickr.com/photos/lwr/13442910354</a:t>
            </a:r>
            <a:endParaRPr lang="en-GB" sz="1100" dirty="0">
              <a:latin typeface="Trebuchet MS" pitchFamily="34" charset="0"/>
            </a:endParaRPr>
          </a:p>
        </p:txBody>
      </p:sp>
    </p:spTree>
    <p:extLst>
      <p:ext uri="{BB962C8B-B14F-4D97-AF65-F5344CB8AC3E}">
        <p14:creationId xmlns:p14="http://schemas.microsoft.com/office/powerpoint/2010/main" val="3392994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63272" cy="683994"/>
          </a:xfrm>
        </p:spPr>
        <p:txBody>
          <a:bodyPr>
            <a:noAutofit/>
          </a:bodyPr>
          <a:lstStyle/>
          <a:p>
            <a:r>
              <a:rPr lang="en-GB" dirty="0" smtClean="0"/>
              <a:t>How to make data open?</a:t>
            </a:r>
            <a:endParaRPr lang="en-GB" dirty="0"/>
          </a:p>
        </p:txBody>
      </p:sp>
      <p:sp>
        <p:nvSpPr>
          <p:cNvPr id="3" name="Content Placeholder 2"/>
          <p:cNvSpPr>
            <a:spLocks noGrp="1"/>
          </p:cNvSpPr>
          <p:nvPr>
            <p:ph idx="1"/>
          </p:nvPr>
        </p:nvSpPr>
        <p:spPr>
          <a:xfrm>
            <a:off x="2302471" y="1596961"/>
            <a:ext cx="6373985" cy="4901809"/>
          </a:xfrm>
        </p:spPr>
        <p:txBody>
          <a:bodyPr>
            <a:normAutofit fontScale="92500" lnSpcReduction="10000"/>
          </a:bodyPr>
          <a:lstStyle/>
          <a:p>
            <a:pPr marL="457200" indent="-457200">
              <a:spcBef>
                <a:spcPts val="1200"/>
              </a:spcBef>
              <a:buFont typeface="+mj-lt"/>
              <a:buAutoNum type="arabicPeriod"/>
            </a:pPr>
            <a:r>
              <a:rPr lang="en-GB" dirty="0" smtClean="0"/>
              <a:t>Choose </a:t>
            </a:r>
            <a:r>
              <a:rPr lang="en-GB" dirty="0"/>
              <a:t>your dataset(s</a:t>
            </a:r>
            <a:r>
              <a:rPr lang="en-GB" dirty="0" smtClean="0"/>
              <a:t>)</a:t>
            </a:r>
            <a:r>
              <a:rPr lang="en-GB" dirty="0"/>
              <a:t> </a:t>
            </a:r>
            <a:endParaRPr lang="en-GB" dirty="0" smtClean="0"/>
          </a:p>
          <a:p>
            <a:pPr lvl="1">
              <a:spcBef>
                <a:spcPts val="1200"/>
              </a:spcBef>
              <a:buClrTx/>
              <a:buFont typeface="Calibri" pitchFamily="34" charset="0"/>
              <a:buChar char="–"/>
            </a:pPr>
            <a:r>
              <a:rPr lang="en-GB" sz="1600" dirty="0" smtClean="0"/>
              <a:t>What can you may open? You may need to revisit this step if you encounter problems later.</a:t>
            </a:r>
          </a:p>
          <a:p>
            <a:pPr lvl="1">
              <a:spcBef>
                <a:spcPts val="1200"/>
              </a:spcBef>
            </a:pPr>
            <a:endParaRPr lang="en-GB" sz="1000" dirty="0"/>
          </a:p>
          <a:p>
            <a:pPr marL="457200" indent="-457200">
              <a:spcBef>
                <a:spcPts val="1200"/>
              </a:spcBef>
              <a:buFont typeface="+mj-lt"/>
              <a:buAutoNum type="arabicPeriod"/>
            </a:pPr>
            <a:r>
              <a:rPr lang="en-GB" dirty="0"/>
              <a:t>Apply an open </a:t>
            </a:r>
            <a:r>
              <a:rPr lang="en-GB" dirty="0" smtClean="0"/>
              <a:t>license</a:t>
            </a:r>
            <a:r>
              <a:rPr lang="en-GB" sz="2000" dirty="0"/>
              <a:t> </a:t>
            </a:r>
            <a:endParaRPr lang="en-GB" sz="2000" dirty="0" smtClean="0"/>
          </a:p>
          <a:p>
            <a:pPr lvl="1">
              <a:spcBef>
                <a:spcPts val="1200"/>
              </a:spcBef>
              <a:buClrTx/>
              <a:buFont typeface="Calibri" pitchFamily="34" charset="0"/>
              <a:buChar char="–"/>
            </a:pPr>
            <a:r>
              <a:rPr lang="en-GB" sz="1600" dirty="0" smtClean="0"/>
              <a:t>Determine what IP exists. Apply a suitable licence e.g. CC-BY</a:t>
            </a:r>
          </a:p>
          <a:p>
            <a:pPr marL="274320" lvl="1" indent="0">
              <a:spcBef>
                <a:spcPts val="1200"/>
              </a:spcBef>
              <a:buNone/>
            </a:pPr>
            <a:endParaRPr lang="en-GB" sz="1000" dirty="0"/>
          </a:p>
          <a:p>
            <a:pPr marL="457200" indent="-457200">
              <a:spcBef>
                <a:spcPts val="1200"/>
              </a:spcBef>
              <a:buFont typeface="+mj-lt"/>
              <a:buAutoNum type="arabicPeriod"/>
            </a:pPr>
            <a:r>
              <a:rPr lang="en-GB" dirty="0"/>
              <a:t>Make the data available </a:t>
            </a:r>
            <a:endParaRPr lang="en-GB" dirty="0" smtClean="0"/>
          </a:p>
          <a:p>
            <a:pPr lvl="1">
              <a:spcBef>
                <a:spcPts val="1200"/>
              </a:spcBef>
              <a:buClrTx/>
              <a:buFont typeface="Calibri" pitchFamily="34" charset="0"/>
              <a:buChar char="–"/>
            </a:pPr>
            <a:r>
              <a:rPr lang="en-GB" sz="1600" dirty="0" smtClean="0"/>
              <a:t>Provide the data in a suitable format. Use repositories.</a:t>
            </a:r>
          </a:p>
          <a:p>
            <a:pPr marL="274320" lvl="1" indent="0">
              <a:spcBef>
                <a:spcPts val="1200"/>
              </a:spcBef>
              <a:buNone/>
            </a:pPr>
            <a:r>
              <a:rPr lang="en-GB" sz="1000" dirty="0"/>
              <a:t> </a:t>
            </a:r>
          </a:p>
          <a:p>
            <a:pPr marL="457200" indent="-457200">
              <a:spcBef>
                <a:spcPts val="1200"/>
              </a:spcBef>
              <a:buFont typeface="+mj-lt"/>
              <a:buAutoNum type="arabicPeriod"/>
            </a:pPr>
            <a:r>
              <a:rPr lang="en-GB" dirty="0"/>
              <a:t>Make it discoverable</a:t>
            </a:r>
            <a:r>
              <a:rPr lang="en-GB" sz="2800" dirty="0"/>
              <a:t> </a:t>
            </a:r>
            <a:endParaRPr lang="en-GB" sz="2800" dirty="0" smtClean="0"/>
          </a:p>
          <a:p>
            <a:pPr lvl="1">
              <a:spcBef>
                <a:spcPts val="1200"/>
              </a:spcBef>
              <a:buClrTx/>
              <a:buFont typeface="Calibri" pitchFamily="34" charset="0"/>
              <a:buChar char="–"/>
            </a:pPr>
            <a:r>
              <a:rPr lang="en-GB" sz="1600" dirty="0"/>
              <a:t>Post on the web, register in catalogues…</a:t>
            </a:r>
          </a:p>
        </p:txBody>
      </p:sp>
      <p:sp>
        <p:nvSpPr>
          <p:cNvPr id="7" name="Rectangle 6"/>
          <p:cNvSpPr/>
          <p:nvPr/>
        </p:nvSpPr>
        <p:spPr>
          <a:xfrm>
            <a:off x="301752" y="3497329"/>
            <a:ext cx="1913910" cy="369332"/>
          </a:xfrm>
          <a:prstGeom prst="rect">
            <a:avLst/>
          </a:prstGeom>
        </p:spPr>
        <p:txBody>
          <a:bodyPr wrap="square">
            <a:spAutoFit/>
          </a:bodyPr>
          <a:lstStyle/>
          <a:p>
            <a:r>
              <a:rPr lang="en-GB" dirty="0">
                <a:hlinkClick r:id="rId3"/>
              </a:rPr>
              <a:t>https://</a:t>
            </a:r>
            <a:r>
              <a:rPr lang="en-GB" dirty="0" smtClean="0">
                <a:hlinkClick r:id="rId3"/>
              </a:rPr>
              <a:t>okfn.org</a:t>
            </a:r>
            <a:r>
              <a:rPr lang="en-GB" dirty="0" smtClean="0"/>
              <a:t> </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010" y="1596961"/>
            <a:ext cx="1425474" cy="1728387"/>
          </a:xfrm>
          <a:prstGeom prst="rect">
            <a:avLst/>
          </a:prstGeom>
        </p:spPr>
      </p:pic>
    </p:spTree>
    <p:extLst>
      <p:ext uri="{BB962C8B-B14F-4D97-AF65-F5344CB8AC3E}">
        <p14:creationId xmlns:p14="http://schemas.microsoft.com/office/powerpoint/2010/main" val="3873644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ChangeArrowheads="1"/>
          </p:cNvSpPr>
          <p:nvPr/>
        </p:nvSpPr>
        <p:spPr bwMode="auto">
          <a:xfrm>
            <a:off x="1273663" y="6237312"/>
            <a:ext cx="7413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dirty="0">
                <a:solidFill>
                  <a:srgbClr val="000000"/>
                </a:solidFill>
                <a:latin typeface="+mn-lt"/>
                <a:hlinkClick r:id="rId3"/>
              </a:rPr>
              <a:t>www.dcc.ac.uk/resources/how-guides/license-research-data</a:t>
            </a:r>
            <a:r>
              <a:rPr lang="en-GB" altLang="en-US" dirty="0">
                <a:solidFill>
                  <a:srgbClr val="000000"/>
                </a:solidFill>
                <a:latin typeface="+mn-lt"/>
              </a:rPr>
              <a:t> </a:t>
            </a:r>
          </a:p>
        </p:txBody>
      </p:sp>
      <p:sp>
        <p:nvSpPr>
          <p:cNvPr id="28675" name="Title 1"/>
          <p:cNvSpPr txBox="1">
            <a:spLocks noGrp="1"/>
          </p:cNvSpPr>
          <p:nvPr>
            <p:ph type="title"/>
          </p:nvPr>
        </p:nvSpPr>
        <p:spPr/>
        <p:txBody>
          <a:bodyPr>
            <a:noAutofit/>
          </a:bodyPr>
          <a:lstStyle/>
          <a:p>
            <a:pPr eaLnBrk="1"/>
            <a:r>
              <a:rPr lang="en-GB" altLang="en-US" dirty="0" smtClean="0">
                <a:latin typeface="+mn-lt"/>
              </a:rPr>
              <a:t>License research data openly</a:t>
            </a:r>
          </a:p>
        </p:txBody>
      </p:sp>
      <p:pic>
        <p:nvPicPr>
          <p:cNvPr id="28676" name="Content Placeholder 3" descr="SnipImage.JPG"/>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57200" y="1668463"/>
            <a:ext cx="2992438" cy="4241800"/>
          </a:xfrm>
          <a:ln w="9528">
            <a:solidFill>
              <a:srgbClr val="A6A6A6"/>
            </a:solidFill>
            <a:miter lim="800000"/>
            <a:headEnd/>
            <a:tailEnd/>
          </a:ln>
        </p:spPr>
      </p:pic>
      <p:sp>
        <p:nvSpPr>
          <p:cNvPr id="28678" name="TextBox 6"/>
          <p:cNvSpPr txBox="1">
            <a:spLocks noChangeArrowheads="1"/>
          </p:cNvSpPr>
          <p:nvPr/>
        </p:nvSpPr>
        <p:spPr bwMode="auto">
          <a:xfrm>
            <a:off x="3752850" y="1668463"/>
            <a:ext cx="49339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2000" dirty="0" smtClean="0">
                <a:latin typeface="+mn-lt"/>
              </a:rPr>
              <a:t>This DCC guide outlines the pros </a:t>
            </a:r>
            <a:r>
              <a:rPr lang="en-GB" altLang="en-US" sz="2000" dirty="0">
                <a:latin typeface="+mn-lt"/>
              </a:rPr>
              <a:t>and cons of each approach and gives practical advice on how to implement your licence</a:t>
            </a:r>
          </a:p>
        </p:txBody>
      </p:sp>
      <p:pic>
        <p:nvPicPr>
          <p:cNvPr id="28679" name="Picture 7" descr="download (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35369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download (3).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968" y="4365104"/>
            <a:ext cx="50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9"/>
          <p:cNvSpPr txBox="1">
            <a:spLocks noChangeArrowheads="1"/>
          </p:cNvSpPr>
          <p:nvPr/>
        </p:nvSpPr>
        <p:spPr bwMode="auto">
          <a:xfrm>
            <a:off x="4139952" y="3068960"/>
            <a:ext cx="48196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dirty="0">
                <a:latin typeface="+mn-lt"/>
              </a:rPr>
              <a:t>CREATIVE COMMONS LIMITATIONS</a:t>
            </a:r>
          </a:p>
          <a:p>
            <a:endParaRPr lang="en-GB" altLang="en-US" sz="1200" dirty="0">
              <a:latin typeface="+mn-lt"/>
            </a:endParaRPr>
          </a:p>
          <a:p>
            <a:r>
              <a:rPr lang="en-GB" altLang="en-US" dirty="0">
                <a:latin typeface="+mn-lt"/>
              </a:rPr>
              <a:t>		NC	Non-Commercial</a:t>
            </a:r>
          </a:p>
          <a:p>
            <a:r>
              <a:rPr lang="en-GB" altLang="en-US" dirty="0">
                <a:latin typeface="+mn-lt"/>
              </a:rPr>
              <a:t>		</a:t>
            </a:r>
            <a:r>
              <a:rPr lang="en-GB" altLang="en-US" dirty="0">
                <a:solidFill>
                  <a:srgbClr val="FF0000"/>
                </a:solidFill>
                <a:latin typeface="+mn-lt"/>
              </a:rPr>
              <a:t>What counts as commercial?</a:t>
            </a:r>
          </a:p>
          <a:p>
            <a:endParaRPr lang="en-GB" altLang="en-US" sz="1200" dirty="0">
              <a:latin typeface="+mn-lt"/>
            </a:endParaRPr>
          </a:p>
          <a:p>
            <a:r>
              <a:rPr lang="en-GB" altLang="en-US" dirty="0">
                <a:latin typeface="+mn-lt"/>
              </a:rPr>
              <a:t>	</a:t>
            </a:r>
            <a:endParaRPr lang="en-GB" altLang="en-US" sz="1200" dirty="0">
              <a:latin typeface="+mn-lt"/>
            </a:endParaRPr>
          </a:p>
          <a:p>
            <a:r>
              <a:rPr lang="en-GB" altLang="en-US" dirty="0">
                <a:latin typeface="+mn-lt"/>
              </a:rPr>
              <a:t>		ND	No Derivatives</a:t>
            </a:r>
          </a:p>
          <a:p>
            <a:r>
              <a:rPr lang="en-GB" altLang="en-US" dirty="0">
                <a:latin typeface="+mn-lt"/>
              </a:rPr>
              <a:t>		</a:t>
            </a:r>
            <a:r>
              <a:rPr lang="en-GB" altLang="en-US" dirty="0">
                <a:solidFill>
                  <a:srgbClr val="FF0000"/>
                </a:solidFill>
                <a:latin typeface="+mn-lt"/>
              </a:rPr>
              <a:t>Severely restricts </a:t>
            </a:r>
            <a:r>
              <a:rPr lang="en-GB" altLang="en-US" dirty="0" smtClean="0">
                <a:solidFill>
                  <a:srgbClr val="FF0000"/>
                </a:solidFill>
                <a:latin typeface="+mn-lt"/>
              </a:rPr>
              <a:t>use</a:t>
            </a:r>
          </a:p>
          <a:p>
            <a:endParaRPr lang="en-GB" altLang="en-US" dirty="0">
              <a:latin typeface="+mn-lt"/>
            </a:endParaRPr>
          </a:p>
          <a:p>
            <a:pPr algn="ctr"/>
            <a:r>
              <a:rPr lang="en-GB" altLang="en-US" b="1" dirty="0" smtClean="0">
                <a:latin typeface="+mn-lt"/>
              </a:rPr>
              <a:t>These clauses are not open licenses</a:t>
            </a:r>
            <a:endParaRPr lang="en-GB" altLang="en-US" b="1" dirty="0">
              <a:latin typeface="+mn-lt"/>
            </a:endParaRPr>
          </a:p>
        </p:txBody>
      </p:sp>
      <p:grpSp>
        <p:nvGrpSpPr>
          <p:cNvPr id="2" name="Group 5"/>
          <p:cNvGrpSpPr>
            <a:grpSpLocks/>
          </p:cNvGrpSpPr>
          <p:nvPr/>
        </p:nvGrpSpPr>
        <p:grpSpPr bwMode="auto">
          <a:xfrm>
            <a:off x="71277" y="3605666"/>
            <a:ext cx="3964542" cy="2192338"/>
            <a:chOff x="457200" y="4139662"/>
            <a:chExt cx="4392484" cy="2193563"/>
          </a:xfrm>
          <a:solidFill>
            <a:schemeClr val="accent1"/>
          </a:solidFill>
        </p:grpSpPr>
        <p:sp>
          <p:nvSpPr>
            <p:cNvPr id="28683" name="Rectangle 10"/>
            <p:cNvSpPr>
              <a:spLocks noChangeArrowheads="1"/>
            </p:cNvSpPr>
            <p:nvPr/>
          </p:nvSpPr>
          <p:spPr bwMode="auto">
            <a:xfrm>
              <a:off x="457200" y="4139662"/>
              <a:ext cx="4392484" cy="2193563"/>
            </a:xfrm>
            <a:custGeom>
              <a:avLst/>
              <a:gdLst>
                <a:gd name="T0" fmla="*/ 2196242 w 4392484"/>
                <a:gd name="T1" fmla="*/ 0 h 2193563"/>
                <a:gd name="T2" fmla="*/ 4392484 w 4392484"/>
                <a:gd name="T3" fmla="*/ 1096782 h 2193563"/>
                <a:gd name="T4" fmla="*/ 2196242 w 4392484"/>
                <a:gd name="T5" fmla="*/ 2193563 h 2193563"/>
                <a:gd name="T6" fmla="*/ 0 w 4392484"/>
                <a:gd name="T7" fmla="*/ 1096782 h 2193563"/>
                <a:gd name="T8" fmla="*/ 17694720 60000 65536"/>
                <a:gd name="T9" fmla="*/ 0 60000 65536"/>
                <a:gd name="T10" fmla="*/ 5898240 60000 65536"/>
                <a:gd name="T11" fmla="*/ 11796480 60000 65536"/>
                <a:gd name="T12" fmla="*/ 107082 w 4392484"/>
                <a:gd name="T13" fmla="*/ 107082 h 2193563"/>
                <a:gd name="T14" fmla="*/ 4285402 w 4392484"/>
                <a:gd name="T15" fmla="*/ 2086481 h 2193563"/>
              </a:gdLst>
              <a:ahLst/>
              <a:cxnLst>
                <a:cxn ang="T8">
                  <a:pos x="T0" y="T1"/>
                </a:cxn>
                <a:cxn ang="T9">
                  <a:pos x="T2" y="T3"/>
                </a:cxn>
                <a:cxn ang="T10">
                  <a:pos x="T4" y="T5"/>
                </a:cxn>
                <a:cxn ang="T11">
                  <a:pos x="T6" y="T7"/>
                </a:cxn>
              </a:cxnLst>
              <a:rect l="T12" t="T13" r="T14" b="T15"/>
              <a:pathLst>
                <a:path w="4392484" h="2193563">
                  <a:moveTo>
                    <a:pt x="365594" y="0"/>
                  </a:moveTo>
                  <a:lnTo>
                    <a:pt x="365593" y="0"/>
                  </a:lnTo>
                  <a:cubicBezTo>
                    <a:pt x="163682" y="0"/>
                    <a:pt x="0" y="163682"/>
                    <a:pt x="0" y="365593"/>
                  </a:cubicBezTo>
                  <a:lnTo>
                    <a:pt x="0" y="1827969"/>
                  </a:lnTo>
                  <a:cubicBezTo>
                    <a:pt x="0" y="2029880"/>
                    <a:pt x="163682" y="2193562"/>
                    <a:pt x="365593" y="2193563"/>
                  </a:cubicBezTo>
                  <a:lnTo>
                    <a:pt x="4026890" y="2193563"/>
                  </a:lnTo>
                  <a:cubicBezTo>
                    <a:pt x="4228801" y="2193562"/>
                    <a:pt x="4392484" y="2029880"/>
                    <a:pt x="4392484" y="1827969"/>
                  </a:cubicBezTo>
                  <a:lnTo>
                    <a:pt x="4392484" y="365594"/>
                  </a:lnTo>
                  <a:cubicBezTo>
                    <a:pt x="4392484" y="163682"/>
                    <a:pt x="4228801" y="0"/>
                    <a:pt x="4026890" y="0"/>
                  </a:cubicBezTo>
                  <a:close/>
                </a:path>
              </a:pathLst>
            </a:custGeom>
            <a:grpFill/>
            <a:ln w="11430">
              <a:solidFill>
                <a:srgbClr val="1E768C"/>
              </a:solidFill>
              <a:miter lim="800000"/>
              <a:headEnd/>
              <a:tailEnd/>
            </a:ln>
          </p:spPr>
          <p:txBody>
            <a:bodyPr anchor="ctr" anchorCtr="1"/>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2400" dirty="0">
                  <a:solidFill>
                    <a:schemeClr val="bg1"/>
                  </a:solidFill>
                  <a:latin typeface="+mn-lt"/>
                </a:rPr>
                <a:t>Horizon 2020 </a:t>
              </a:r>
              <a:r>
                <a:rPr lang="en-GB" altLang="en-US" sz="2400" dirty="0" smtClean="0">
                  <a:solidFill>
                    <a:schemeClr val="bg1"/>
                  </a:solidFill>
                  <a:latin typeface="+mn-lt"/>
                </a:rPr>
                <a:t>Open Access guidelines point to:</a:t>
              </a:r>
              <a:endParaRPr lang="en-GB" altLang="en-US" sz="2400" dirty="0">
                <a:solidFill>
                  <a:schemeClr val="bg1"/>
                </a:solidFill>
                <a:latin typeface="+mn-lt"/>
              </a:endParaRPr>
            </a:p>
            <a:p>
              <a:pPr algn="ctr"/>
              <a:endParaRPr lang="en-GB" altLang="en-US" sz="2400" dirty="0">
                <a:solidFill>
                  <a:schemeClr val="bg1"/>
                </a:solidFill>
                <a:latin typeface="+mn-lt"/>
              </a:endParaRPr>
            </a:p>
            <a:p>
              <a:pPr algn="ctr"/>
              <a:r>
                <a:rPr lang="en-GB" altLang="en-US" sz="2400" dirty="0" smtClean="0">
                  <a:solidFill>
                    <a:schemeClr val="bg1"/>
                  </a:solidFill>
                  <a:latin typeface="+mn-lt"/>
                </a:rPr>
                <a:t>or </a:t>
              </a:r>
              <a:endParaRPr lang="en-GB" altLang="en-US" sz="2400" dirty="0">
                <a:solidFill>
                  <a:schemeClr val="bg1"/>
                </a:solidFill>
                <a:latin typeface="+mn-lt"/>
              </a:endParaRPr>
            </a:p>
          </p:txBody>
        </p:sp>
        <p:pic>
          <p:nvPicPr>
            <p:cNvPr id="28684" name="Picture 11" descr="download.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780" y="5640006"/>
              <a:ext cx="1311002" cy="410165"/>
            </a:xfrm>
            <a:prstGeom prst="rect">
              <a:avLst/>
            </a:prstGeom>
            <a:grpFill/>
            <a:ln w="11430">
              <a:solidFill>
                <a:srgbClr val="1E768C"/>
              </a:solidFill>
              <a:miter lim="800000"/>
              <a:headEnd/>
              <a:tailEnd/>
            </a:ln>
          </p:spPr>
        </p:pic>
        <p:pic>
          <p:nvPicPr>
            <p:cNvPr id="2868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4609" y="5629114"/>
              <a:ext cx="1333969" cy="416320"/>
            </a:xfrm>
            <a:prstGeom prst="rect">
              <a:avLst/>
            </a:prstGeom>
            <a:grpFill/>
            <a:ln w="11430">
              <a:solidFill>
                <a:srgbClr val="1E768C"/>
              </a:solidFill>
              <a:miter lim="800000"/>
              <a:headEnd/>
              <a:tailEnd/>
            </a:ln>
          </p:spPr>
        </p:pic>
      </p:grpSp>
    </p:spTree>
    <p:extLst>
      <p:ext uri="{BB962C8B-B14F-4D97-AF65-F5344CB8AC3E}">
        <p14:creationId xmlns:p14="http://schemas.microsoft.com/office/powerpoint/2010/main" val="14813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licensing tool</a:t>
            </a:r>
            <a:endParaRPr lang="en-GB" dirty="0"/>
          </a:p>
        </p:txBody>
      </p:sp>
      <p:sp>
        <p:nvSpPr>
          <p:cNvPr id="3" name="Content Placeholder 2"/>
          <p:cNvSpPr>
            <a:spLocks noGrp="1"/>
          </p:cNvSpPr>
          <p:nvPr>
            <p:ph idx="1"/>
          </p:nvPr>
        </p:nvSpPr>
        <p:spPr>
          <a:xfrm>
            <a:off x="457200" y="1268760"/>
            <a:ext cx="8075240" cy="4857403"/>
          </a:xfrm>
        </p:spPr>
        <p:txBody>
          <a:bodyPr/>
          <a:lstStyle/>
          <a:p>
            <a:pPr marL="0" indent="0">
              <a:buNone/>
            </a:pPr>
            <a:r>
              <a:rPr lang="en-GB" dirty="0" smtClean="0"/>
              <a:t>Answer questions to determine which licence(s) are appropriate to use</a:t>
            </a:r>
          </a:p>
          <a:p>
            <a:endParaRPr lang="en-GB" dirty="0"/>
          </a:p>
          <a:p>
            <a:endParaRPr lang="en-GB" dirty="0" smtClean="0"/>
          </a:p>
          <a:p>
            <a:endParaRPr lang="en-GB" dirty="0"/>
          </a:p>
          <a:p>
            <a:endParaRPr lang="en-GB" dirty="0" smtClean="0"/>
          </a:p>
          <a:p>
            <a:pPr marL="0" indent="0">
              <a:buNone/>
            </a:pPr>
            <a:endParaRPr lang="en-GB" dirty="0"/>
          </a:p>
        </p:txBody>
      </p:sp>
      <p:grpSp>
        <p:nvGrpSpPr>
          <p:cNvPr id="4" name="Group 5"/>
          <p:cNvGrpSpPr/>
          <p:nvPr/>
        </p:nvGrpSpPr>
        <p:grpSpPr>
          <a:xfrm>
            <a:off x="1048861" y="2482863"/>
            <a:ext cx="6671219" cy="3469530"/>
            <a:chOff x="3275856" y="3032816"/>
            <a:chExt cx="5659996" cy="311896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930" y="4567605"/>
              <a:ext cx="4880284" cy="158417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5590"/>
            <a:stretch/>
          </p:blipFill>
          <p:spPr>
            <a:xfrm>
              <a:off x="3718647" y="3812286"/>
              <a:ext cx="5217205" cy="771633"/>
            </a:xfrm>
            <a:prstGeom prst="rect">
              <a:avLst/>
            </a:prstGeom>
            <a:ln>
              <a:solidFill>
                <a:schemeClr val="bg1">
                  <a:lumMod val="50000"/>
                </a:schemeClr>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25399"/>
            <a:stretch/>
          </p:blipFill>
          <p:spPr>
            <a:xfrm>
              <a:off x="3275856" y="3032816"/>
              <a:ext cx="5442842" cy="836917"/>
            </a:xfrm>
            <a:prstGeom prst="rect">
              <a:avLst/>
            </a:prstGeom>
            <a:ln>
              <a:solidFill>
                <a:schemeClr val="bg1">
                  <a:lumMod val="50000"/>
                </a:schemeClr>
              </a:solidFill>
            </a:ln>
          </p:spPr>
        </p:pic>
      </p:grpSp>
      <p:sp>
        <p:nvSpPr>
          <p:cNvPr id="9" name="Rectangle 8"/>
          <p:cNvSpPr/>
          <p:nvPr/>
        </p:nvSpPr>
        <p:spPr>
          <a:xfrm>
            <a:off x="2520879" y="6282601"/>
            <a:ext cx="6015911" cy="400110"/>
          </a:xfrm>
          <a:prstGeom prst="rect">
            <a:avLst/>
          </a:prstGeom>
        </p:spPr>
        <p:txBody>
          <a:bodyPr wrap="square">
            <a:spAutoFit/>
          </a:bodyPr>
          <a:lstStyle/>
          <a:p>
            <a:r>
              <a:rPr lang="en-GB" altLang="en-US" sz="2000" dirty="0">
                <a:solidFill>
                  <a:srgbClr val="000000"/>
                </a:solidFill>
                <a:hlinkClick r:id="rId5"/>
              </a:rPr>
              <a:t>http://ufal.github.io/lindat-license-selector</a:t>
            </a:r>
            <a:endParaRPr lang="en-GB" altLang="en-US" sz="2000" dirty="0">
              <a:solidFill>
                <a:srgbClr val="000000"/>
              </a:solidFill>
            </a:endParaRPr>
          </a:p>
        </p:txBody>
      </p:sp>
    </p:spTree>
    <p:extLst>
      <p:ext uri="{BB962C8B-B14F-4D97-AF65-F5344CB8AC3E}">
        <p14:creationId xmlns:p14="http://schemas.microsoft.com/office/powerpoint/2010/main" val="1029636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dirty="0" smtClean="0">
                <a:latin typeface="+mn-lt"/>
              </a:rPr>
              <a:t>Why open access and open data?</a:t>
            </a:r>
            <a:endParaRPr lang="en-GB" sz="4000" dirty="0">
              <a:latin typeface="+mn-lt"/>
            </a:endParaRPr>
          </a:p>
        </p:txBody>
      </p:sp>
      <p:sp>
        <p:nvSpPr>
          <p:cNvPr id="5" name="Content Placeholder 4"/>
          <p:cNvSpPr>
            <a:spLocks noGrp="1"/>
          </p:cNvSpPr>
          <p:nvPr>
            <p:ph idx="1"/>
          </p:nvPr>
        </p:nvSpPr>
        <p:spPr>
          <a:xfrm>
            <a:off x="4255476" y="2074984"/>
            <a:ext cx="4550195" cy="4024063"/>
          </a:xfrm>
        </p:spPr>
        <p:txBody>
          <a:bodyPr>
            <a:noAutofit/>
          </a:bodyPr>
          <a:lstStyle/>
          <a:p>
            <a:pPr algn="ctr"/>
            <a:r>
              <a:rPr lang="en-GB" sz="2000" dirty="0" smtClean="0"/>
              <a:t>“The Commission considers that there should be no need to pay for information funded from the public purse each time it is accessed or used. Moreover, it should benefit European businesses and the public to the full.”</a:t>
            </a:r>
            <a:endParaRPr lang="en-GB" sz="2000" dirty="0"/>
          </a:p>
        </p:txBody>
      </p:sp>
      <p:sp>
        <p:nvSpPr>
          <p:cNvPr id="12" name="Rectangle 11"/>
          <p:cNvSpPr/>
          <p:nvPr/>
        </p:nvSpPr>
        <p:spPr>
          <a:xfrm>
            <a:off x="4185138" y="4502396"/>
            <a:ext cx="4620533" cy="830997"/>
          </a:xfrm>
          <a:prstGeom prst="rect">
            <a:avLst/>
          </a:prstGeom>
        </p:spPr>
        <p:txBody>
          <a:bodyPr wrap="square">
            <a:spAutoFit/>
          </a:bodyPr>
          <a:lstStyle/>
          <a:p>
            <a:r>
              <a:rPr lang="en-GB" sz="1600" dirty="0" smtClean="0">
                <a:hlinkClick r:id="rId3"/>
              </a:rPr>
              <a:t>https://ec.europa.eu/research/participants/data/ref/h2020/grants_manual/hi/oa_pilot/h2020-hi-oa-pilot-guide_en.pdf</a:t>
            </a:r>
            <a:r>
              <a:rPr lang="en-GB" sz="1600" dirty="0" smtClean="0"/>
              <a:t> </a:t>
            </a:r>
            <a:endParaRPr lang="en-GB" sz="1600" dirty="0"/>
          </a:p>
        </p:txBody>
      </p:sp>
      <p:pic>
        <p:nvPicPr>
          <p:cNvPr id="6" name="Picture 5" descr="Capture.PNG"/>
          <p:cNvPicPr>
            <a:picLocks noChangeAspect="1"/>
          </p:cNvPicPr>
          <p:nvPr/>
        </p:nvPicPr>
        <p:blipFill>
          <a:blip r:embed="rId4" cstate="print"/>
          <a:stretch>
            <a:fillRect/>
          </a:stretch>
        </p:blipFill>
        <p:spPr>
          <a:xfrm>
            <a:off x="323529" y="1412776"/>
            <a:ext cx="3569868" cy="5085184"/>
          </a:xfrm>
          <a:prstGeom prst="rect">
            <a:avLst/>
          </a:prstGeom>
          <a:ln>
            <a:solidFill>
              <a:schemeClr val="bg1">
                <a:lumMod val="50000"/>
              </a:schemeClr>
            </a:solidFill>
          </a:ln>
        </p:spPr>
      </p:pic>
    </p:spTree>
    <p:extLst>
      <p:ext uri="{BB962C8B-B14F-4D97-AF65-F5344CB8AC3E}">
        <p14:creationId xmlns:p14="http://schemas.microsoft.com/office/powerpoint/2010/main" val="2395726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a:xfrm>
            <a:off x="251520" y="332656"/>
            <a:ext cx="8363272" cy="683994"/>
          </a:xfrm>
        </p:spPr>
        <p:txBody>
          <a:bodyPr>
            <a:noAutofit/>
          </a:bodyPr>
          <a:lstStyle/>
          <a:p>
            <a:r>
              <a:rPr lang="en-GB" altLang="en-US" dirty="0" smtClean="0"/>
              <a:t>Deposit in a data repository</a:t>
            </a:r>
            <a:endParaRPr lang="en-GB" altLang="en-US" dirty="0"/>
          </a:p>
        </p:txBody>
      </p:sp>
      <p:sp>
        <p:nvSpPr>
          <p:cNvPr id="8" name="Content Placeholder 2"/>
          <p:cNvSpPr>
            <a:spLocks noGrp="1"/>
          </p:cNvSpPr>
          <p:nvPr>
            <p:ph idx="1"/>
          </p:nvPr>
        </p:nvSpPr>
        <p:spPr>
          <a:xfrm>
            <a:off x="5796136" y="5937980"/>
            <a:ext cx="2440813" cy="669891"/>
          </a:xfrm>
        </p:spPr>
        <p:txBody>
          <a:bodyPr>
            <a:normAutofit/>
          </a:bodyPr>
          <a:lstStyle/>
          <a:p>
            <a:pPr marL="0" indent="0" algn="ctr">
              <a:buNone/>
            </a:pPr>
            <a:r>
              <a:rPr lang="en-GB" sz="1600" dirty="0">
                <a:hlinkClick r:id="rId3"/>
              </a:rPr>
              <a:t>www.fosteropenscience.eu/content/re3data-demo</a:t>
            </a:r>
            <a:r>
              <a:rPr lang="en-GB" sz="1800" dirty="0"/>
              <a:t> </a:t>
            </a:r>
          </a:p>
        </p:txBody>
      </p:sp>
      <p:pic>
        <p:nvPicPr>
          <p:cNvPr id="29699" name="Picture 3" descr="Captur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992" y="2411895"/>
            <a:ext cx="4909145" cy="2732704"/>
          </a:xfrm>
          <a:prstGeom prst="rect">
            <a:avLst/>
          </a:prstGeom>
          <a:noFill/>
          <a:ln w="9528">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3105150" y="4529138"/>
            <a:ext cx="1912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1600">
                <a:solidFill>
                  <a:srgbClr val="FFFFFF"/>
                </a:solidFill>
                <a:latin typeface="Georgia" pitchFamily="18" charset="0"/>
              </a:rPr>
              <a:t>http://databib.org </a:t>
            </a:r>
          </a:p>
        </p:txBody>
      </p:sp>
      <p:sp>
        <p:nvSpPr>
          <p:cNvPr id="29702" name="Rectangle 7"/>
          <p:cNvSpPr>
            <a:spLocks noChangeArrowheads="1"/>
          </p:cNvSpPr>
          <p:nvPr/>
        </p:nvSpPr>
        <p:spPr bwMode="auto">
          <a:xfrm>
            <a:off x="382992" y="5166241"/>
            <a:ext cx="43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dirty="0">
                <a:solidFill>
                  <a:srgbClr val="000000"/>
                </a:solidFill>
                <a:latin typeface="+mn-lt"/>
                <a:hlinkClick r:id="rId5"/>
              </a:rPr>
              <a:t>http://service.re3data.org/search</a:t>
            </a:r>
            <a:r>
              <a:rPr lang="en-GB" altLang="en-US" dirty="0">
                <a:solidFill>
                  <a:srgbClr val="000000"/>
                </a:solidFill>
                <a:latin typeface="+mn-lt"/>
              </a:rPr>
              <a:t> </a:t>
            </a:r>
          </a:p>
        </p:txBody>
      </p:sp>
      <p:sp>
        <p:nvSpPr>
          <p:cNvPr id="2" name="TextBox 1"/>
          <p:cNvSpPr txBox="1"/>
          <p:nvPr/>
        </p:nvSpPr>
        <p:spPr>
          <a:xfrm>
            <a:off x="611560" y="1196752"/>
            <a:ext cx="8208912" cy="830997"/>
          </a:xfrm>
          <a:prstGeom prst="rect">
            <a:avLst/>
          </a:prstGeom>
          <a:noFill/>
        </p:spPr>
        <p:txBody>
          <a:bodyPr wrap="square" rtlCol="0">
            <a:spAutoFit/>
          </a:bodyPr>
          <a:lstStyle/>
          <a:p>
            <a:r>
              <a:rPr lang="en-GB" sz="2400" dirty="0" smtClean="0"/>
              <a:t>The EC guidelines point to Re3data as one of the registries that can be searched to find a home for data</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9125" y="3548920"/>
            <a:ext cx="4180854" cy="2389060"/>
          </a:xfrm>
          <a:prstGeom prst="rect">
            <a:avLst/>
          </a:prstGeom>
        </p:spPr>
      </p:pic>
    </p:spTree>
    <p:extLst>
      <p:ext uri="{BB962C8B-B14F-4D97-AF65-F5344CB8AC3E}">
        <p14:creationId xmlns:p14="http://schemas.microsoft.com/office/powerpoint/2010/main" val="147263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2656"/>
            <a:ext cx="6516960" cy="868362"/>
          </a:xfrm>
        </p:spPr>
        <p:txBody>
          <a:bodyPr>
            <a:normAutofit/>
          </a:bodyPr>
          <a:lstStyle/>
          <a:p>
            <a:r>
              <a:rPr lang="nl-NL" dirty="0"/>
              <a:t>How to select a repository? </a:t>
            </a:r>
            <a:endParaRPr lang="en-GB" dirty="0"/>
          </a:p>
        </p:txBody>
      </p:sp>
      <p:sp>
        <p:nvSpPr>
          <p:cNvPr id="3" name="Content Placeholder 2"/>
          <p:cNvSpPr>
            <a:spLocks noGrp="1"/>
          </p:cNvSpPr>
          <p:nvPr>
            <p:ph idx="1"/>
          </p:nvPr>
        </p:nvSpPr>
        <p:spPr>
          <a:xfrm>
            <a:off x="395536" y="1524000"/>
            <a:ext cx="8420864" cy="5334000"/>
          </a:xfrm>
        </p:spPr>
        <p:txBody>
          <a:bodyPr>
            <a:normAutofit/>
          </a:bodyPr>
          <a:lstStyle/>
          <a:p>
            <a:pPr marL="342900" lvl="1" indent="-342900">
              <a:spcAft>
                <a:spcPts val="2400"/>
              </a:spcAft>
              <a:buClrTx/>
              <a:buFont typeface="Arial" charset="0"/>
              <a:buChar char="•"/>
            </a:pPr>
            <a:r>
              <a:rPr lang="nl-NL" sz="2000" dirty="0" smtClean="0"/>
              <a:t>Look for provision from your community, university, publisher, funder etc</a:t>
            </a:r>
          </a:p>
          <a:p>
            <a:pPr marL="342900" lvl="1" indent="-342900">
              <a:spcAft>
                <a:spcPts val="2400"/>
              </a:spcAft>
              <a:buClrTx/>
              <a:buFont typeface="Arial" charset="0"/>
              <a:buChar char="•"/>
            </a:pPr>
            <a:r>
              <a:rPr lang="nl-NL" sz="2000" dirty="0" smtClean="0"/>
              <a:t>Check they match </a:t>
            </a:r>
            <a:r>
              <a:rPr lang="nl-NL" sz="2000" dirty="0"/>
              <a:t>your particular data needs: e.g. formats accepted; mixture of Open and Restricted Access. </a:t>
            </a:r>
            <a:endParaRPr lang="nl-NL" sz="2000" dirty="0" smtClean="0"/>
          </a:p>
          <a:p>
            <a:pPr marL="342900" lvl="1" indent="-342900">
              <a:spcAft>
                <a:spcPts val="2400"/>
              </a:spcAft>
              <a:buClrTx/>
              <a:buFont typeface="Arial" charset="0"/>
              <a:buChar char="•"/>
            </a:pPr>
            <a:r>
              <a:rPr lang="nl-NL" sz="2000" dirty="0" smtClean="0"/>
              <a:t>See if they provide </a:t>
            </a:r>
            <a:r>
              <a:rPr lang="nl-NL" sz="2000" dirty="0"/>
              <a:t>guidance on how to cite the </a:t>
            </a:r>
            <a:r>
              <a:rPr lang="nl-NL" sz="2000" dirty="0" smtClean="0"/>
              <a:t>deposited data.</a:t>
            </a:r>
            <a:endParaRPr lang="nl-NL" dirty="0"/>
          </a:p>
          <a:p>
            <a:pPr marL="342900" lvl="1" indent="-342900">
              <a:spcAft>
                <a:spcPts val="2400"/>
              </a:spcAft>
              <a:buClrTx/>
              <a:buFont typeface="Arial" charset="0"/>
              <a:buChar char="•"/>
            </a:pPr>
            <a:r>
              <a:rPr lang="nl-NL" sz="2000" dirty="0" smtClean="0"/>
              <a:t>Do they assign </a:t>
            </a:r>
            <a:r>
              <a:rPr lang="nl-NL" sz="2000" dirty="0"/>
              <a:t>a persistent </a:t>
            </a:r>
            <a:r>
              <a:rPr lang="nl-NL" sz="2000" dirty="0" smtClean="0"/>
              <a:t>&amp; </a:t>
            </a:r>
            <a:r>
              <a:rPr lang="nl-NL" sz="2000" dirty="0"/>
              <a:t>globally unique </a:t>
            </a:r>
            <a:r>
              <a:rPr lang="nl-NL" sz="2000" dirty="0" smtClean="0"/>
              <a:t>identifier </a:t>
            </a:r>
            <a:r>
              <a:rPr lang="nl-NL" sz="2000" dirty="0"/>
              <a:t>for sustainable citations </a:t>
            </a:r>
            <a:r>
              <a:rPr lang="nl-NL" sz="2000" dirty="0" smtClean="0"/>
              <a:t>and </a:t>
            </a:r>
            <a:r>
              <a:rPr lang="nl-NL" sz="2000" dirty="0"/>
              <a:t>to </a:t>
            </a:r>
            <a:r>
              <a:rPr lang="nl-NL" sz="2000" dirty="0" smtClean="0"/>
              <a:t>links </a:t>
            </a:r>
            <a:r>
              <a:rPr lang="nl-NL" sz="2000" dirty="0"/>
              <a:t>back to particular researchers and </a:t>
            </a:r>
            <a:r>
              <a:rPr lang="nl-NL" sz="2000" dirty="0" smtClean="0"/>
              <a:t>grants?</a:t>
            </a:r>
          </a:p>
          <a:p>
            <a:pPr marL="342900" lvl="1" indent="-342900">
              <a:spcAft>
                <a:spcPts val="2400"/>
              </a:spcAft>
              <a:buClrTx/>
              <a:buFont typeface="Arial" charset="0"/>
              <a:buChar char="•"/>
            </a:pPr>
            <a:r>
              <a:rPr lang="nl-NL" sz="2000" dirty="0" smtClean="0"/>
              <a:t>Look for certification as a ‘</a:t>
            </a:r>
            <a:r>
              <a:rPr lang="nl-NL" sz="2000" i="1" dirty="0" smtClean="0"/>
              <a:t>Trustworthy Digital Repository</a:t>
            </a:r>
            <a:r>
              <a:rPr lang="nl-NL" sz="2000" dirty="0" smtClean="0"/>
              <a:t>’ with an explicit ambition to keep the data available in long term. </a:t>
            </a:r>
          </a:p>
          <a:p>
            <a:pPr marL="342900" lvl="1" indent="-342900">
              <a:buClrTx/>
              <a:buFont typeface="Arial" charset="0"/>
              <a:buChar char="•"/>
            </a:pPr>
            <a:endParaRPr lang="nl-NL" sz="1800" dirty="0" smtClean="0"/>
          </a:p>
          <a:p>
            <a:pPr>
              <a:spcAft>
                <a:spcPts val="1200"/>
              </a:spcAft>
            </a:pPr>
            <a:r>
              <a:rPr lang="en-GB" sz="2000" dirty="0" smtClean="0">
                <a:hlinkClick r:id="rId2"/>
              </a:rPr>
              <a:t>www.openaire.eu/opendatapilot-repository</a:t>
            </a:r>
            <a:r>
              <a:rPr lang="en-GB" sz="2000" dirty="0" smtClean="0"/>
              <a:t> </a:t>
            </a:r>
            <a:endParaRPr lang="en-GB" sz="2000" dirty="0"/>
          </a:p>
          <a:p>
            <a:pPr>
              <a:buFont typeface="Arial" charset="0"/>
              <a:buChar char="•"/>
            </a:pPr>
            <a:endParaRPr lang="nl-NL" sz="2000" dirty="0"/>
          </a:p>
          <a:p>
            <a:endParaRPr lang="en-GB" sz="2000" dirty="0"/>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015" y="5864937"/>
            <a:ext cx="955171" cy="84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199" y="5645381"/>
            <a:ext cx="1115241" cy="106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779" y="5812183"/>
            <a:ext cx="893417" cy="893417"/>
          </a:xfrm>
          <a:prstGeom prst="rect">
            <a:avLst/>
          </a:prstGeom>
        </p:spPr>
      </p:pic>
    </p:spTree>
    <p:extLst>
      <p:ext uri="{BB962C8B-B14F-4D97-AF65-F5344CB8AC3E}">
        <p14:creationId xmlns:p14="http://schemas.microsoft.com/office/powerpoint/2010/main" val="1861685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txBox="1">
            <a:spLocks noGrp="1"/>
          </p:cNvSpPr>
          <p:nvPr>
            <p:ph idx="1"/>
          </p:nvPr>
        </p:nvSpPr>
        <p:spPr>
          <a:xfrm>
            <a:off x="395536" y="1412776"/>
            <a:ext cx="8111554" cy="4657725"/>
          </a:xfrm>
        </p:spPr>
        <p:txBody>
          <a:bodyPr>
            <a:noAutofit/>
          </a:bodyPr>
          <a:lstStyle/>
          <a:p>
            <a:pPr marL="0" indent="0">
              <a:spcBef>
                <a:spcPts val="600"/>
              </a:spcBef>
              <a:spcAft>
                <a:spcPts val="1800"/>
              </a:spcAft>
              <a:buNone/>
              <a:defRPr/>
            </a:pPr>
            <a:r>
              <a:rPr lang="en-GB" dirty="0" err="1" smtClean="0"/>
              <a:t>Zenodo</a:t>
            </a:r>
            <a:r>
              <a:rPr lang="en-GB" dirty="0" smtClean="0"/>
              <a:t> is a multi-disciplinary repository that can be used for the long-tail of research data</a:t>
            </a:r>
          </a:p>
          <a:p>
            <a:pPr lvl="1" indent="-457200">
              <a:spcBef>
                <a:spcPts val="600"/>
              </a:spcBef>
              <a:spcAft>
                <a:spcPts val="600"/>
              </a:spcAft>
              <a:buClrTx/>
              <a:defRPr/>
            </a:pPr>
            <a:r>
              <a:rPr lang="en-GB" sz="2400" dirty="0" smtClean="0"/>
              <a:t>An </a:t>
            </a:r>
            <a:r>
              <a:rPr lang="en-GB" sz="2400" dirty="0" err="1" smtClean="0"/>
              <a:t>OpenAIRE</a:t>
            </a:r>
            <a:r>
              <a:rPr lang="en-GB" sz="2400" dirty="0" smtClean="0"/>
              <a:t>-CERN joint effort</a:t>
            </a:r>
          </a:p>
          <a:p>
            <a:pPr lvl="1" indent="-457200">
              <a:spcBef>
                <a:spcPts val="600"/>
              </a:spcBef>
              <a:spcAft>
                <a:spcPts val="600"/>
              </a:spcAft>
              <a:buClrTx/>
              <a:defRPr/>
            </a:pPr>
            <a:r>
              <a:rPr lang="en-GB" sz="2400" dirty="0" smtClean="0"/>
              <a:t>Multidisciplinary repository accepting</a:t>
            </a:r>
          </a:p>
          <a:p>
            <a:pPr marL="792000" lvl="3" indent="-252000">
              <a:spcBef>
                <a:spcPts val="0"/>
              </a:spcBef>
              <a:buClrTx/>
              <a:buFont typeface="Trebuchet MS" pitchFamily="34" charset="0"/>
              <a:buChar char="–"/>
              <a:defRPr/>
            </a:pPr>
            <a:r>
              <a:rPr lang="en-GB" dirty="0" smtClean="0"/>
              <a:t>Multiple data types</a:t>
            </a:r>
          </a:p>
          <a:p>
            <a:pPr marL="792000" lvl="3" indent="-252000">
              <a:spcBef>
                <a:spcPts val="0"/>
              </a:spcBef>
              <a:buClrTx/>
              <a:buFont typeface="Trebuchet MS" pitchFamily="34" charset="0"/>
              <a:buChar char="–"/>
              <a:defRPr/>
            </a:pPr>
            <a:r>
              <a:rPr lang="en-GB" dirty="0" smtClean="0"/>
              <a:t>Publications</a:t>
            </a:r>
          </a:p>
          <a:p>
            <a:pPr marL="792000" lvl="3" indent="-252000">
              <a:spcBef>
                <a:spcPts val="0"/>
              </a:spcBef>
              <a:spcAft>
                <a:spcPts val="600"/>
              </a:spcAft>
              <a:buClrTx/>
              <a:buFont typeface="Trebuchet MS" pitchFamily="34" charset="0"/>
              <a:buChar char="–"/>
              <a:defRPr/>
            </a:pPr>
            <a:r>
              <a:rPr lang="en-GB" dirty="0" smtClean="0"/>
              <a:t>Software</a:t>
            </a:r>
          </a:p>
          <a:p>
            <a:pPr lvl="1" indent="-457200">
              <a:spcBef>
                <a:spcPts val="600"/>
              </a:spcBef>
              <a:spcAft>
                <a:spcPts val="600"/>
              </a:spcAft>
              <a:buClrTx/>
              <a:defRPr/>
            </a:pPr>
            <a:r>
              <a:rPr lang="en-GB" sz="2400" dirty="0" smtClean="0"/>
              <a:t>Assigns a Digital Object Identifier (DOI) </a:t>
            </a:r>
          </a:p>
          <a:p>
            <a:pPr lvl="1" indent="-457200">
              <a:spcBef>
                <a:spcPts val="600"/>
              </a:spcBef>
              <a:spcAft>
                <a:spcPts val="600"/>
              </a:spcAft>
              <a:buClrTx/>
              <a:defRPr/>
            </a:pPr>
            <a:r>
              <a:rPr lang="en-GB" sz="2400" dirty="0" smtClean="0"/>
              <a:t>Links funding, publications, data &amp; software</a:t>
            </a:r>
          </a:p>
          <a:p>
            <a:pPr lvl="1" indent="-457200" algn="ctr">
              <a:spcBef>
                <a:spcPts val="1800"/>
              </a:spcBef>
              <a:spcAft>
                <a:spcPts val="600"/>
              </a:spcAft>
              <a:buNone/>
              <a:defRPr/>
            </a:pPr>
            <a:r>
              <a:rPr lang="en-GB" sz="2400" dirty="0" smtClean="0">
                <a:solidFill>
                  <a:srgbClr val="5877EB"/>
                </a:solidFill>
                <a:cs typeface="PF Paperback"/>
                <a:hlinkClick r:id="rId3"/>
              </a:rPr>
              <a:t>www.zenodo.org</a:t>
            </a:r>
          </a:p>
        </p:txBody>
      </p:sp>
      <p:sp>
        <p:nvSpPr>
          <p:cNvPr id="4" name="Title 3"/>
          <p:cNvSpPr txBox="1">
            <a:spLocks/>
          </p:cNvSpPr>
          <p:nvPr/>
        </p:nvSpPr>
        <p:spPr>
          <a:xfrm>
            <a:off x="323528" y="422031"/>
            <a:ext cx="8363272" cy="683994"/>
          </a:xfrm>
          <a:prstGeom prst="rect">
            <a:avLst/>
          </a:prstGeom>
        </p:spPr>
        <p:txBody>
          <a:bodyPr vert="horz" lIns="91440" tIns="45720" rIns="91440" bIns="45720" rtlCol="0" anchor="ctr">
            <a:normAutofit lnSpcReduction="10000"/>
          </a:bodyPr>
          <a:lstStyle/>
          <a:p>
            <a:pPr lvl="0" algn="ctr" defTabSz="914400">
              <a:spcBef>
                <a:spcPct val="0"/>
              </a:spcBef>
            </a:pPr>
            <a:r>
              <a:rPr lang="en-GB" altLang="en-US" sz="4000" b="1" spc="-60" dirty="0" err="1" smtClean="0">
                <a:solidFill>
                  <a:srgbClr val="0635BA"/>
                </a:solidFill>
                <a:latin typeface="+mj-lt"/>
                <a:ea typeface="+mj-ea"/>
                <a:cs typeface="+mj-cs"/>
              </a:rPr>
              <a:t>Zenodo</a:t>
            </a:r>
            <a:r>
              <a:rPr lang="en-GB" altLang="en-US" sz="3600" b="1" spc="-100" dirty="0" smtClean="0">
                <a:solidFill>
                  <a:srgbClr val="ED7C00"/>
                </a:solidFill>
                <a:latin typeface="Trebuchet MS"/>
                <a:ea typeface="+mj-ea"/>
                <a:cs typeface="Trebuchet MS"/>
              </a:rPr>
              <a:t> </a:t>
            </a:r>
          </a:p>
        </p:txBody>
      </p:sp>
      <p:sp>
        <p:nvSpPr>
          <p:cNvPr id="24578" name="AutoShape 2" descr="Image result for zeno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download.jpg"/>
          <p:cNvPicPr>
            <a:picLocks noChangeAspect="1"/>
          </p:cNvPicPr>
          <p:nvPr/>
        </p:nvPicPr>
        <p:blipFill>
          <a:blip r:embed="rId4" cstate="print"/>
          <a:stretch>
            <a:fillRect/>
          </a:stretch>
        </p:blipFill>
        <p:spPr>
          <a:xfrm>
            <a:off x="6156176" y="3140968"/>
            <a:ext cx="2549769" cy="1019908"/>
          </a:xfrm>
          <a:prstGeom prst="rect">
            <a:avLst/>
          </a:prstGeom>
        </p:spPr>
      </p:pic>
    </p:spTree>
    <p:extLst>
      <p:ext uri="{BB962C8B-B14F-4D97-AF65-F5344CB8AC3E}">
        <p14:creationId xmlns:p14="http://schemas.microsoft.com/office/powerpoint/2010/main" val="349888025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2656"/>
            <a:ext cx="6440760" cy="792162"/>
          </a:xfrm>
        </p:spPr>
        <p:txBody>
          <a:bodyPr>
            <a:normAutofit/>
          </a:bodyPr>
          <a:lstStyle/>
          <a:p>
            <a:r>
              <a:rPr lang="en-GB" dirty="0" smtClean="0">
                <a:latin typeface="+mn-lt"/>
              </a:rPr>
              <a:t>Use metadata </a:t>
            </a:r>
            <a:r>
              <a:rPr lang="en-GB" dirty="0">
                <a:latin typeface="+mn-lt"/>
              </a:rPr>
              <a:t>standards</a:t>
            </a:r>
          </a:p>
        </p:txBody>
      </p:sp>
      <p:sp>
        <p:nvSpPr>
          <p:cNvPr id="10" name="Content Placeholder 9"/>
          <p:cNvSpPr>
            <a:spLocks noGrp="1"/>
          </p:cNvSpPr>
          <p:nvPr>
            <p:ph sz="half" idx="1"/>
          </p:nvPr>
        </p:nvSpPr>
        <p:spPr>
          <a:xfrm>
            <a:off x="290227" y="1521068"/>
            <a:ext cx="4357973" cy="5266593"/>
          </a:xfrm>
        </p:spPr>
        <p:txBody>
          <a:bodyPr>
            <a:normAutofit fontScale="92500" lnSpcReduction="20000"/>
          </a:bodyPr>
          <a:lstStyle/>
          <a:p>
            <a:pPr marL="0" indent="0">
              <a:buNone/>
            </a:pPr>
            <a:r>
              <a:rPr lang="en-GB" sz="2400" b="1" dirty="0" smtClean="0"/>
              <a:t>Metadata Standards Directory</a:t>
            </a:r>
          </a:p>
          <a:p>
            <a:r>
              <a:rPr lang="en-GB" sz="2400" dirty="0" smtClean="0"/>
              <a:t>Broad, disciplinary listing of standards and tools. Maintained by RDA group</a:t>
            </a:r>
            <a:endParaRPr lang="en-GB" sz="2000" dirty="0" smtClean="0"/>
          </a:p>
          <a:p>
            <a:endParaRPr lang="en-GB" sz="2000" dirty="0" smtClean="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pPr algn="ctr"/>
            <a:endParaRPr lang="en-GB" sz="1300" dirty="0"/>
          </a:p>
          <a:p>
            <a:pPr marL="0" indent="0" algn="ctr">
              <a:buNone/>
            </a:pPr>
            <a:r>
              <a:rPr lang="en-GB" sz="2000" dirty="0">
                <a:hlinkClick r:id="rId2"/>
              </a:rPr>
              <a:t>http://</a:t>
            </a:r>
            <a:r>
              <a:rPr lang="en-GB" sz="2000" dirty="0" smtClean="0">
                <a:hlinkClick r:id="rId2"/>
              </a:rPr>
              <a:t>rd-alliance.github.io/           metadata-directory</a:t>
            </a:r>
            <a:r>
              <a:rPr lang="en-GB" sz="2000" dirty="0" smtClean="0"/>
              <a:t> </a:t>
            </a:r>
            <a:endParaRPr lang="en-GB" sz="2000" dirty="0"/>
          </a:p>
        </p:txBody>
      </p:sp>
      <p:sp>
        <p:nvSpPr>
          <p:cNvPr id="11" name="Content Placeholder 10"/>
          <p:cNvSpPr>
            <a:spLocks noGrp="1"/>
          </p:cNvSpPr>
          <p:nvPr>
            <p:ph sz="half" idx="2"/>
          </p:nvPr>
        </p:nvSpPr>
        <p:spPr>
          <a:xfrm>
            <a:off x="4932040" y="1412776"/>
            <a:ext cx="3956248" cy="5336931"/>
          </a:xfrm>
        </p:spPr>
        <p:txBody>
          <a:bodyPr>
            <a:normAutofit fontScale="92500" lnSpcReduction="20000"/>
          </a:bodyPr>
          <a:lstStyle/>
          <a:p>
            <a:pPr marL="0" indent="0">
              <a:buNone/>
            </a:pPr>
            <a:r>
              <a:rPr lang="en-GB" sz="2400" b="1" dirty="0" err="1"/>
              <a:t>Biosharing</a:t>
            </a:r>
            <a:endParaRPr lang="en-GB" sz="2400" b="1" dirty="0"/>
          </a:p>
          <a:p>
            <a:r>
              <a:rPr lang="en-GB" sz="2400" dirty="0"/>
              <a:t>A </a:t>
            </a:r>
            <a:r>
              <a:rPr lang="en-GB" sz="2400" dirty="0" smtClean="0"/>
              <a:t>portal </a:t>
            </a:r>
            <a:r>
              <a:rPr lang="en-GB" sz="2400" dirty="0"/>
              <a:t>of </a:t>
            </a:r>
            <a:r>
              <a:rPr lang="en-GB" sz="2400" dirty="0" smtClean="0"/>
              <a:t>data </a:t>
            </a:r>
            <a:r>
              <a:rPr lang="en-GB" sz="2400" dirty="0"/>
              <a:t>standards, databases, and policies </a:t>
            </a:r>
            <a:endParaRPr lang="en-GB" sz="2400" dirty="0" smtClean="0"/>
          </a:p>
          <a:p>
            <a:r>
              <a:rPr lang="en-GB" sz="2400" dirty="0" smtClean="0"/>
              <a:t>Focused on life</a:t>
            </a:r>
            <a:r>
              <a:rPr lang="en-GB" sz="2400" dirty="0"/>
              <a:t>, environmental and biomedical </a:t>
            </a:r>
            <a:r>
              <a:rPr lang="en-GB" sz="2400" dirty="0" smtClean="0"/>
              <a:t>sciences</a:t>
            </a:r>
          </a:p>
          <a:p>
            <a:endParaRPr lang="en-GB" sz="2000" dirty="0"/>
          </a:p>
          <a:p>
            <a:endParaRPr lang="en-GB" sz="2000" dirty="0" smtClean="0"/>
          </a:p>
          <a:p>
            <a:endParaRPr lang="en-GB" sz="2000" dirty="0"/>
          </a:p>
          <a:p>
            <a:endParaRPr lang="en-GB" sz="2000" dirty="0" smtClean="0"/>
          </a:p>
          <a:p>
            <a:endParaRPr lang="en-GB" sz="2400" dirty="0"/>
          </a:p>
          <a:p>
            <a:endParaRPr lang="en-GB" sz="2400" dirty="0" smtClean="0"/>
          </a:p>
          <a:p>
            <a:endParaRPr lang="en-GB" sz="2400" dirty="0" smtClean="0"/>
          </a:p>
          <a:p>
            <a:endParaRPr lang="en-GB" sz="2400" dirty="0"/>
          </a:p>
          <a:p>
            <a:pPr marL="0" indent="0" algn="ctr">
              <a:buNone/>
            </a:pPr>
            <a:r>
              <a:rPr lang="en-GB" sz="2000" dirty="0">
                <a:hlinkClick r:id="rId3"/>
              </a:rPr>
              <a:t>https://</a:t>
            </a:r>
            <a:r>
              <a:rPr lang="en-GB" sz="2000" dirty="0" smtClean="0">
                <a:hlinkClick r:id="rId3"/>
              </a:rPr>
              <a:t>biosharing.org</a:t>
            </a:r>
            <a:r>
              <a:rPr lang="en-GB" sz="2000" dirty="0" smtClean="0"/>
              <a:t> </a:t>
            </a:r>
            <a:endParaRPr lang="en-GB" sz="2000" dirty="0"/>
          </a:p>
        </p:txBody>
      </p:sp>
      <p:pic>
        <p:nvPicPr>
          <p:cNvPr id="1026" name="Picture 2" descr="http://rd-alliance.github.io/metadata-directory/images/Cloud-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126" y="3089278"/>
            <a:ext cx="3892977" cy="24369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3284984"/>
            <a:ext cx="3610479" cy="2629267"/>
          </a:xfrm>
          <a:prstGeom prst="rect">
            <a:avLst/>
          </a:prstGeom>
        </p:spPr>
      </p:pic>
    </p:spTree>
    <p:extLst>
      <p:ext uri="{BB962C8B-B14F-4D97-AF65-F5344CB8AC3E}">
        <p14:creationId xmlns:p14="http://schemas.microsoft.com/office/powerpoint/2010/main" val="1508603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6"/>
          <p:cNvSpPr>
            <a:spLocks noGrp="1"/>
          </p:cNvSpPr>
          <p:nvPr>
            <p:ph type="title"/>
          </p:nvPr>
        </p:nvSpPr>
        <p:spPr>
          <a:xfrm>
            <a:off x="323528" y="606887"/>
            <a:ext cx="8229600" cy="576262"/>
          </a:xfrm>
        </p:spPr>
        <p:txBody>
          <a:bodyPr>
            <a:noAutofit/>
          </a:bodyPr>
          <a:lstStyle/>
          <a:p>
            <a:pPr eaLnBrk="1" hangingPunct="1"/>
            <a:r>
              <a:rPr lang="en-US" altLang="en-US" dirty="0" smtClean="0"/>
              <a:t>Choose appropriate</a:t>
            </a:r>
            <a:r>
              <a:rPr lang="en-US" altLang="en-US" dirty="0"/>
              <a:t> </a:t>
            </a:r>
            <a:r>
              <a:rPr lang="en-US" altLang="en-US" dirty="0" smtClean="0"/>
              <a:t>file formats</a:t>
            </a:r>
          </a:p>
        </p:txBody>
      </p:sp>
      <p:sp>
        <p:nvSpPr>
          <p:cNvPr id="25603" name="Content Placeholder 17"/>
          <p:cNvSpPr>
            <a:spLocks noGrp="1"/>
          </p:cNvSpPr>
          <p:nvPr>
            <p:ph idx="1"/>
          </p:nvPr>
        </p:nvSpPr>
        <p:spPr>
          <a:xfrm>
            <a:off x="395536" y="1506153"/>
            <a:ext cx="8364538" cy="2063750"/>
          </a:xfrm>
        </p:spPr>
        <p:txBody>
          <a:bodyPr>
            <a:normAutofit/>
          </a:bodyPr>
          <a:lstStyle/>
          <a:p>
            <a:pPr marL="0" indent="0" eaLnBrk="1" hangingPunct="1">
              <a:buNone/>
            </a:pPr>
            <a:r>
              <a:rPr lang="en-US" altLang="en-US" sz="2000" dirty="0" smtClean="0"/>
              <a:t>If you want  your data to be re-used and sustainable in the long-term, you typically want to opt for open, non-proprietary formats. </a:t>
            </a:r>
          </a:p>
          <a:p>
            <a:pPr eaLnBrk="1" hangingPunct="1">
              <a:buFontTx/>
              <a:buChar char="•"/>
            </a:pPr>
            <a:endParaRPr lang="en-US" alt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2945962530"/>
              </p:ext>
            </p:extLst>
          </p:nvPr>
        </p:nvGraphicFramePr>
        <p:xfrm>
          <a:off x="540544" y="2661994"/>
          <a:ext cx="7921624" cy="2634960"/>
        </p:xfrm>
        <a:graphic>
          <a:graphicData uri="http://schemas.openxmlformats.org/drawingml/2006/table">
            <a:tbl>
              <a:tblPr firstRow="1" bandRow="1">
                <a:tableStyleId>{5C22544A-7EE6-4342-B048-85BDC9FD1C3A}</a:tableStyleId>
              </a:tblPr>
              <a:tblGrid>
                <a:gridCol w="2167487"/>
                <a:gridCol w="3455377"/>
                <a:gridCol w="2298760"/>
              </a:tblGrid>
              <a:tr h="354740">
                <a:tc>
                  <a:txBody>
                    <a:bodyPr/>
                    <a:lstStyle/>
                    <a:p>
                      <a:pPr algn="ctr"/>
                      <a:r>
                        <a:rPr lang="en-GB" sz="1600" dirty="0" smtClean="0">
                          <a:solidFill>
                            <a:schemeClr val="tx1"/>
                          </a:solidFill>
                          <a:latin typeface="+mn-lt"/>
                        </a:rPr>
                        <a:t>Type</a:t>
                      </a:r>
                      <a:endParaRPr lang="en-GB" sz="1600" dirty="0">
                        <a:solidFill>
                          <a:schemeClr val="tx1"/>
                        </a:solidFill>
                        <a:latin typeface="+mn-lt"/>
                      </a:endParaRPr>
                    </a:p>
                  </a:txBody>
                  <a:tcPr marL="91449" marR="91449"/>
                </a:tc>
                <a:tc>
                  <a:txBody>
                    <a:bodyPr/>
                    <a:lstStyle/>
                    <a:p>
                      <a:pPr algn="ctr"/>
                      <a:r>
                        <a:rPr lang="en-GB" sz="1600" dirty="0" smtClean="0">
                          <a:solidFill>
                            <a:schemeClr val="tx1"/>
                          </a:solidFill>
                          <a:latin typeface="+mn-lt"/>
                        </a:rPr>
                        <a:t>Recommended</a:t>
                      </a:r>
                      <a:endParaRPr lang="en-GB" sz="1600" dirty="0">
                        <a:solidFill>
                          <a:schemeClr val="tx1"/>
                        </a:solidFill>
                        <a:latin typeface="+mn-lt"/>
                      </a:endParaRPr>
                    </a:p>
                  </a:txBody>
                  <a:tcPr marL="91449" marR="91449"/>
                </a:tc>
                <a:tc>
                  <a:txBody>
                    <a:bodyPr/>
                    <a:lstStyle/>
                    <a:p>
                      <a:pPr algn="ctr"/>
                      <a:r>
                        <a:rPr lang="en-GB" sz="1600" dirty="0" smtClean="0">
                          <a:solidFill>
                            <a:schemeClr val="tx1"/>
                          </a:solidFill>
                          <a:latin typeface="+mn-lt"/>
                        </a:rPr>
                        <a:t>Avoid for data sharing</a:t>
                      </a:r>
                      <a:endParaRPr lang="en-GB" sz="1600" dirty="0">
                        <a:solidFill>
                          <a:schemeClr val="tx1"/>
                        </a:solidFill>
                        <a:latin typeface="+mn-lt"/>
                      </a:endParaRPr>
                    </a:p>
                  </a:txBody>
                  <a:tcPr marL="91449" marR="91449"/>
                </a:tc>
              </a:tr>
              <a:tr h="354740">
                <a:tc>
                  <a:txBody>
                    <a:bodyPr/>
                    <a:lstStyle/>
                    <a:p>
                      <a:r>
                        <a:rPr lang="en-GB" sz="1600" dirty="0" smtClean="0">
                          <a:solidFill>
                            <a:schemeClr val="tx1"/>
                          </a:solidFill>
                          <a:latin typeface="+mn-lt"/>
                        </a:rPr>
                        <a:t>Tabular</a:t>
                      </a:r>
                      <a:r>
                        <a:rPr lang="en-GB" sz="1600" baseline="0" dirty="0" smtClean="0">
                          <a:solidFill>
                            <a:schemeClr val="tx1"/>
                          </a:solidFill>
                          <a:latin typeface="+mn-lt"/>
                        </a:rPr>
                        <a:t> data</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CSV, TSV, SPSS portable</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Excel</a:t>
                      </a:r>
                      <a:endParaRPr lang="en-GB" sz="1600" dirty="0">
                        <a:solidFill>
                          <a:schemeClr val="tx1"/>
                        </a:solidFill>
                        <a:latin typeface="+mn-lt"/>
                      </a:endParaRPr>
                    </a:p>
                  </a:txBody>
                  <a:tcPr marL="91449" marR="91449"/>
                </a:tc>
              </a:tr>
              <a:tr h="636880">
                <a:tc>
                  <a:txBody>
                    <a:bodyPr/>
                    <a:lstStyle/>
                    <a:p>
                      <a:r>
                        <a:rPr lang="en-GB" sz="1600" dirty="0" smtClean="0">
                          <a:solidFill>
                            <a:schemeClr val="tx1"/>
                          </a:solidFill>
                          <a:latin typeface="+mn-lt"/>
                        </a:rPr>
                        <a:t>Text</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Plain text,</a:t>
                      </a:r>
                      <a:r>
                        <a:rPr lang="en-GB" sz="1600" baseline="0" dirty="0" smtClean="0">
                          <a:solidFill>
                            <a:schemeClr val="tx1"/>
                          </a:solidFill>
                          <a:latin typeface="+mn-lt"/>
                        </a:rPr>
                        <a:t> HTML, RTF</a:t>
                      </a:r>
                    </a:p>
                    <a:p>
                      <a:r>
                        <a:rPr lang="en-GB" sz="1600" dirty="0" smtClean="0">
                          <a:solidFill>
                            <a:schemeClr val="tx1"/>
                          </a:solidFill>
                          <a:latin typeface="+mn-lt"/>
                        </a:rPr>
                        <a:t>PDF/A</a:t>
                      </a:r>
                      <a:r>
                        <a:rPr lang="en-GB" sz="1600" baseline="0" dirty="0" smtClean="0">
                          <a:solidFill>
                            <a:schemeClr val="tx1"/>
                          </a:solidFill>
                          <a:latin typeface="+mn-lt"/>
                        </a:rPr>
                        <a:t> only if layout matters</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Word</a:t>
                      </a:r>
                      <a:endParaRPr lang="en-GB" sz="1600" dirty="0">
                        <a:solidFill>
                          <a:schemeClr val="tx1"/>
                        </a:solidFill>
                        <a:latin typeface="+mn-lt"/>
                      </a:endParaRPr>
                    </a:p>
                  </a:txBody>
                  <a:tcPr marL="91449" marR="91449"/>
                </a:tc>
              </a:tr>
              <a:tr h="354740">
                <a:tc>
                  <a:txBody>
                    <a:bodyPr/>
                    <a:lstStyle/>
                    <a:p>
                      <a:r>
                        <a:rPr lang="en-GB" sz="1600" dirty="0" smtClean="0">
                          <a:solidFill>
                            <a:schemeClr val="tx1"/>
                          </a:solidFill>
                          <a:latin typeface="+mn-lt"/>
                        </a:rPr>
                        <a:t>Media</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Container: MP4, </a:t>
                      </a:r>
                      <a:r>
                        <a:rPr lang="en-GB" sz="1600" dirty="0" err="1" smtClean="0">
                          <a:solidFill>
                            <a:schemeClr val="tx1"/>
                          </a:solidFill>
                          <a:latin typeface="+mn-lt"/>
                        </a:rPr>
                        <a:t>Ogg</a:t>
                      </a:r>
                      <a:endParaRPr lang="en-GB" sz="1600" dirty="0" smtClean="0">
                        <a:solidFill>
                          <a:schemeClr val="tx1"/>
                        </a:solidFill>
                        <a:latin typeface="+mn-lt"/>
                      </a:endParaRPr>
                    </a:p>
                    <a:p>
                      <a:r>
                        <a:rPr lang="en-GB" sz="1600" dirty="0" smtClean="0">
                          <a:solidFill>
                            <a:schemeClr val="tx1"/>
                          </a:solidFill>
                          <a:latin typeface="+mn-lt"/>
                        </a:rPr>
                        <a:t>Codec:</a:t>
                      </a:r>
                      <a:r>
                        <a:rPr lang="en-GB" sz="1600" baseline="0" dirty="0" smtClean="0">
                          <a:solidFill>
                            <a:schemeClr val="tx1"/>
                          </a:solidFill>
                          <a:latin typeface="+mn-lt"/>
                        </a:rPr>
                        <a:t> </a:t>
                      </a:r>
                      <a:r>
                        <a:rPr lang="en-GB" sz="1600" dirty="0" err="1" smtClean="0">
                          <a:solidFill>
                            <a:schemeClr val="tx1"/>
                          </a:solidFill>
                          <a:latin typeface="+mn-lt"/>
                        </a:rPr>
                        <a:t>Theora</a:t>
                      </a:r>
                      <a:r>
                        <a:rPr lang="en-GB" sz="1600" dirty="0" smtClean="0">
                          <a:solidFill>
                            <a:schemeClr val="tx1"/>
                          </a:solidFill>
                          <a:latin typeface="+mn-lt"/>
                        </a:rPr>
                        <a:t>,</a:t>
                      </a:r>
                      <a:r>
                        <a:rPr lang="en-GB" sz="1600" baseline="0" dirty="0" smtClean="0">
                          <a:solidFill>
                            <a:schemeClr val="tx1"/>
                          </a:solidFill>
                          <a:latin typeface="+mn-lt"/>
                        </a:rPr>
                        <a:t> Dirac, FLAC</a:t>
                      </a:r>
                      <a:endParaRPr lang="en-GB" sz="1600" dirty="0">
                        <a:solidFill>
                          <a:schemeClr val="tx1"/>
                        </a:solidFill>
                        <a:latin typeface="+mn-lt"/>
                      </a:endParaRPr>
                    </a:p>
                  </a:txBody>
                  <a:tcPr marL="91449" marR="91449"/>
                </a:tc>
                <a:tc>
                  <a:txBody>
                    <a:bodyPr/>
                    <a:lstStyle/>
                    <a:p>
                      <a:r>
                        <a:rPr lang="en-GB" sz="1600" dirty="0" err="1" smtClean="0">
                          <a:solidFill>
                            <a:schemeClr val="tx1"/>
                          </a:solidFill>
                          <a:latin typeface="+mn-lt"/>
                        </a:rPr>
                        <a:t>Quicktime</a:t>
                      </a:r>
                      <a:endParaRPr lang="en-GB" sz="1600" dirty="0" smtClean="0">
                        <a:solidFill>
                          <a:schemeClr val="tx1"/>
                        </a:solidFill>
                        <a:latin typeface="+mn-lt"/>
                      </a:endParaRPr>
                    </a:p>
                    <a:p>
                      <a:r>
                        <a:rPr lang="en-GB" sz="1600" dirty="0" smtClean="0">
                          <a:solidFill>
                            <a:schemeClr val="tx1"/>
                          </a:solidFill>
                          <a:latin typeface="+mn-lt"/>
                        </a:rPr>
                        <a:t>H264</a:t>
                      </a:r>
                      <a:endParaRPr lang="en-GB" sz="1600" dirty="0">
                        <a:solidFill>
                          <a:schemeClr val="tx1"/>
                        </a:solidFill>
                        <a:latin typeface="+mn-lt"/>
                      </a:endParaRPr>
                    </a:p>
                  </a:txBody>
                  <a:tcPr marL="91449" marR="91449"/>
                </a:tc>
              </a:tr>
              <a:tr h="354740">
                <a:tc>
                  <a:txBody>
                    <a:bodyPr/>
                    <a:lstStyle/>
                    <a:p>
                      <a:r>
                        <a:rPr lang="en-GB" sz="1600" dirty="0" smtClean="0">
                          <a:solidFill>
                            <a:schemeClr val="tx1"/>
                          </a:solidFill>
                          <a:latin typeface="+mn-lt"/>
                        </a:rPr>
                        <a:t>Images</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TIFF, JPEG2000, PNG</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GIF,</a:t>
                      </a:r>
                      <a:r>
                        <a:rPr lang="en-GB" sz="1600" baseline="0" dirty="0" smtClean="0">
                          <a:solidFill>
                            <a:schemeClr val="tx1"/>
                          </a:solidFill>
                          <a:latin typeface="+mn-lt"/>
                        </a:rPr>
                        <a:t> JPG</a:t>
                      </a:r>
                      <a:endParaRPr lang="en-GB" sz="1600" dirty="0">
                        <a:solidFill>
                          <a:schemeClr val="tx1"/>
                        </a:solidFill>
                        <a:latin typeface="+mn-lt"/>
                      </a:endParaRPr>
                    </a:p>
                  </a:txBody>
                  <a:tcPr marL="91449" marR="91449"/>
                </a:tc>
              </a:tr>
              <a:tr h="354740">
                <a:tc>
                  <a:txBody>
                    <a:bodyPr/>
                    <a:lstStyle/>
                    <a:p>
                      <a:r>
                        <a:rPr lang="en-GB" sz="1600" dirty="0" smtClean="0">
                          <a:solidFill>
                            <a:schemeClr val="tx1"/>
                          </a:solidFill>
                          <a:latin typeface="+mn-lt"/>
                        </a:rPr>
                        <a:t>Structured data</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XML,</a:t>
                      </a:r>
                      <a:r>
                        <a:rPr lang="en-GB" sz="1600" baseline="0" dirty="0" smtClean="0">
                          <a:solidFill>
                            <a:schemeClr val="tx1"/>
                          </a:solidFill>
                          <a:latin typeface="+mn-lt"/>
                        </a:rPr>
                        <a:t> RDF</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RDBMS</a:t>
                      </a:r>
                      <a:endParaRPr lang="en-GB" sz="1600" dirty="0">
                        <a:solidFill>
                          <a:schemeClr val="tx1"/>
                        </a:solidFill>
                        <a:latin typeface="+mn-lt"/>
                      </a:endParaRPr>
                    </a:p>
                  </a:txBody>
                  <a:tcPr marL="91449" marR="91449"/>
                </a:tc>
              </a:tr>
            </a:tbl>
          </a:graphicData>
        </a:graphic>
      </p:graphicFrame>
      <p:sp>
        <p:nvSpPr>
          <p:cNvPr id="32802" name="TextBox 2"/>
          <p:cNvSpPr txBox="1">
            <a:spLocks noChangeArrowheads="1"/>
          </p:cNvSpPr>
          <p:nvPr/>
        </p:nvSpPr>
        <p:spPr bwMode="auto">
          <a:xfrm>
            <a:off x="611560" y="5877272"/>
            <a:ext cx="6074548" cy="646331"/>
          </a:xfrm>
          <a:prstGeom prst="rect">
            <a:avLst/>
          </a:prstGeom>
          <a:noFill/>
          <a:ln w="9525">
            <a:noFill/>
            <a:miter lim="800000"/>
            <a:headEnd/>
            <a:tailEnd/>
          </a:ln>
        </p:spPr>
        <p:txBody>
          <a:bodyPr wrap="none">
            <a:spAutoFit/>
          </a:bodyPr>
          <a:lstStyle/>
          <a:p>
            <a:pPr>
              <a:defRPr/>
            </a:pPr>
            <a:r>
              <a:rPr lang="en-GB" sz="1800" dirty="0"/>
              <a:t>Further examples: </a:t>
            </a:r>
            <a:endParaRPr lang="en-GB" sz="1800" dirty="0" smtClean="0"/>
          </a:p>
          <a:p>
            <a:pPr>
              <a:defRPr/>
            </a:pPr>
            <a:r>
              <a:rPr lang="en-GB" sz="1800" dirty="0" smtClean="0">
                <a:hlinkClick r:id="rId3"/>
              </a:rPr>
              <a:t>www.data-archive.ac.uk/create-manage/format/formats-table</a:t>
            </a:r>
            <a:r>
              <a:rPr lang="en-GB" sz="1800" dirty="0" smtClean="0"/>
              <a:t> </a:t>
            </a:r>
            <a:endParaRPr lang="en-GB" sz="1800" dirty="0"/>
          </a:p>
        </p:txBody>
      </p:sp>
    </p:spTree>
    <p:custDataLst>
      <p:tags r:id="rId1"/>
    </p:custDataLst>
    <p:extLst>
      <p:ext uri="{BB962C8B-B14F-4D97-AF65-F5344CB8AC3E}">
        <p14:creationId xmlns:p14="http://schemas.microsoft.com/office/powerpoint/2010/main" val="3960306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82600" y="414338"/>
            <a:ext cx="8229600" cy="1143000"/>
          </a:xfrm>
        </p:spPr>
        <p:txBody>
          <a:bodyPr>
            <a:noAutofit/>
          </a:bodyPr>
          <a:lstStyle/>
          <a:p>
            <a:r>
              <a:rPr lang="en-GB" altLang="en-US" dirty="0" smtClean="0"/>
              <a:t>Managing and sharing data: </a:t>
            </a:r>
            <a:br>
              <a:rPr lang="en-GB" altLang="en-US" dirty="0" smtClean="0"/>
            </a:br>
            <a:r>
              <a:rPr lang="en-GB" altLang="en-US" dirty="0" smtClean="0"/>
              <a:t>a best practice guide</a:t>
            </a:r>
          </a:p>
        </p:txBody>
      </p:sp>
      <p:pic>
        <p:nvPicPr>
          <p:cNvPr id="2" name="Picture 1"/>
          <p:cNvPicPr>
            <a:picLocks noChangeAspect="1"/>
          </p:cNvPicPr>
          <p:nvPr/>
        </p:nvPicPr>
        <p:blipFill>
          <a:blip r:embed="rId2" cstate="print"/>
          <a:stretch>
            <a:fillRect/>
          </a:stretch>
        </p:blipFill>
        <p:spPr>
          <a:xfrm>
            <a:off x="1178694" y="1832553"/>
            <a:ext cx="2889250" cy="4094162"/>
          </a:xfrm>
          <a:prstGeom prst="rect">
            <a:avLst/>
          </a:prstGeom>
          <a:ln>
            <a:solidFill>
              <a:schemeClr val="bg1">
                <a:lumMod val="65000"/>
              </a:schemeClr>
            </a:solidFill>
          </a:ln>
        </p:spPr>
      </p:pic>
      <p:sp>
        <p:nvSpPr>
          <p:cNvPr id="3" name="Rectangle 2"/>
          <p:cNvSpPr/>
          <p:nvPr/>
        </p:nvSpPr>
        <p:spPr>
          <a:xfrm>
            <a:off x="179512" y="6309320"/>
            <a:ext cx="8964488" cy="461665"/>
          </a:xfrm>
          <a:prstGeom prst="rect">
            <a:avLst/>
          </a:prstGeom>
        </p:spPr>
        <p:txBody>
          <a:bodyPr wrap="square">
            <a:spAutoFit/>
          </a:bodyPr>
          <a:lstStyle/>
          <a:p>
            <a:pPr algn="ctr">
              <a:buClr>
                <a:schemeClr val="bg1"/>
              </a:buClr>
              <a:defRPr/>
            </a:pPr>
            <a:r>
              <a:rPr lang="en-GB" altLang="en-US" sz="2400" dirty="0">
                <a:hlinkClick r:id="rId3"/>
              </a:rPr>
              <a:t>http://data-archive.ac.uk/media/2894/managingsharing.pdf</a:t>
            </a:r>
            <a:r>
              <a:rPr lang="en-GB" altLang="en-US" sz="2400" dirty="0"/>
              <a:t> </a:t>
            </a:r>
          </a:p>
        </p:txBody>
      </p:sp>
      <p:pic>
        <p:nvPicPr>
          <p:cNvPr id="7" name="Picture 6" descr="Capture.PNG"/>
          <p:cNvPicPr>
            <a:picLocks noChangeAspect="1"/>
          </p:cNvPicPr>
          <p:nvPr/>
        </p:nvPicPr>
        <p:blipFill>
          <a:blip r:embed="rId4" cstate="print"/>
          <a:stretch>
            <a:fillRect/>
          </a:stretch>
        </p:blipFill>
        <p:spPr>
          <a:xfrm>
            <a:off x="4906931" y="1895881"/>
            <a:ext cx="2473381" cy="3967505"/>
          </a:xfrm>
          <a:prstGeom prst="rect">
            <a:avLst/>
          </a:prstGeom>
        </p:spPr>
      </p:pic>
    </p:spTree>
    <p:extLst>
      <p:ext uri="{BB962C8B-B14F-4D97-AF65-F5344CB8AC3E}">
        <p14:creationId xmlns:p14="http://schemas.microsoft.com/office/powerpoint/2010/main" val="667899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FOSTER and FOSTER+</a:t>
            </a:r>
            <a:endParaRPr lang="en-GB" dirty="0"/>
          </a:p>
        </p:txBody>
      </p:sp>
      <p:sp>
        <p:nvSpPr>
          <p:cNvPr id="3" name="Content Placeholder 2"/>
          <p:cNvSpPr>
            <a:spLocks noGrp="1"/>
          </p:cNvSpPr>
          <p:nvPr>
            <p:ph idx="1"/>
          </p:nvPr>
        </p:nvSpPr>
        <p:spPr>
          <a:xfrm>
            <a:off x="323528" y="1484784"/>
            <a:ext cx="8430057" cy="5001419"/>
          </a:xfrm>
        </p:spPr>
        <p:txBody>
          <a:bodyPr>
            <a:normAutofit lnSpcReduction="10000"/>
          </a:bodyPr>
          <a:lstStyle/>
          <a:p>
            <a:pPr>
              <a:spcAft>
                <a:spcPts val="1800"/>
              </a:spcAft>
            </a:pPr>
            <a:r>
              <a:rPr lang="en-GB" sz="2400" dirty="0" smtClean="0"/>
              <a:t>Facilitate Open Science Training for European Research</a:t>
            </a:r>
          </a:p>
          <a:p>
            <a:pPr marL="457200" indent="-457200">
              <a:spcAft>
                <a:spcPts val="1800"/>
              </a:spcAft>
              <a:buFont typeface="Arial" panose="020B0604020202020204" pitchFamily="34" charset="0"/>
              <a:buChar char="•"/>
            </a:pPr>
            <a:r>
              <a:rPr lang="en-GB" sz="2400" dirty="0" smtClean="0"/>
              <a:t>Network of open access trainers</a:t>
            </a:r>
          </a:p>
          <a:p>
            <a:pPr marL="457200" indent="-457200">
              <a:spcAft>
                <a:spcPts val="1800"/>
              </a:spcAft>
              <a:buFont typeface="Arial" panose="020B0604020202020204" pitchFamily="34" charset="0"/>
              <a:buChar char="•"/>
            </a:pPr>
            <a:r>
              <a:rPr lang="en-GB" sz="2400" dirty="0" smtClean="0"/>
              <a:t>Programme of open science courses</a:t>
            </a:r>
          </a:p>
          <a:p>
            <a:pPr marL="457200" indent="-457200">
              <a:spcAft>
                <a:spcPts val="1800"/>
              </a:spcAft>
              <a:buFont typeface="Arial" panose="020B0604020202020204" pitchFamily="34" charset="0"/>
              <a:buChar char="•"/>
            </a:pPr>
            <a:r>
              <a:rPr lang="en-GB" sz="2400" dirty="0" smtClean="0"/>
              <a:t>Portal to training materials </a:t>
            </a:r>
          </a:p>
          <a:p>
            <a:pPr marL="457200" indent="-457200">
              <a:spcAft>
                <a:spcPts val="1800"/>
              </a:spcAft>
              <a:buFont typeface="Arial" panose="020B0604020202020204" pitchFamily="34" charset="0"/>
              <a:buChar char="•"/>
            </a:pPr>
            <a:r>
              <a:rPr lang="en-GB" sz="2400" dirty="0" smtClean="0"/>
              <a:t>E-learning courses</a:t>
            </a:r>
          </a:p>
          <a:p>
            <a:pPr marL="457200" indent="-457200">
              <a:spcAft>
                <a:spcPts val="1800"/>
              </a:spcAft>
              <a:buFont typeface="Arial" panose="020B0604020202020204" pitchFamily="34" charset="0"/>
              <a:buChar char="•"/>
            </a:pPr>
            <a:r>
              <a:rPr lang="en-GB" sz="2400" dirty="0" smtClean="0"/>
              <a:t>Focus on disciplinary materials in FOSTER+</a:t>
            </a:r>
          </a:p>
          <a:p>
            <a:endParaRPr lang="en-GB" dirty="0" smtClean="0">
              <a:hlinkClick r:id=""/>
            </a:endParaRPr>
          </a:p>
          <a:p>
            <a:r>
              <a:rPr lang="en-GB" sz="2400" dirty="0" smtClean="0">
                <a:hlinkClick r:id=""/>
              </a:rPr>
              <a:t>www.fosteropenscience.eu</a:t>
            </a:r>
            <a:r>
              <a:rPr lang="en-GB" sz="2400" dirty="0" smtClean="0"/>
              <a:t> </a:t>
            </a:r>
            <a:endParaRPr lang="en-GB" sz="2400" dirty="0"/>
          </a:p>
          <a:p>
            <a:endParaRPr lang="en-GB" dirty="0" smtClean="0"/>
          </a:p>
          <a:p>
            <a:pPr marL="457200" indent="-457200">
              <a:buFont typeface="Arial" panose="020B0604020202020204" pitchFamily="34" charset="0"/>
              <a:buChar char="•"/>
            </a:pP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826" t="13507"/>
          <a:stretch/>
        </p:blipFill>
        <p:spPr>
          <a:xfrm>
            <a:off x="6300192" y="4556361"/>
            <a:ext cx="2664297" cy="2257016"/>
          </a:xfrm>
          <a:prstGeom prst="rect">
            <a:avLst/>
          </a:prstGeom>
        </p:spPr>
      </p:pic>
      <p:pic>
        <p:nvPicPr>
          <p:cNvPr id="5" name="Picture 4" descr="FOSTER-hir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1609995" cy="858112"/>
          </a:xfrm>
          <a:prstGeom prst="rect">
            <a:avLst/>
          </a:prstGeom>
        </p:spPr>
      </p:pic>
    </p:spTree>
    <p:extLst>
      <p:ext uri="{BB962C8B-B14F-4D97-AF65-F5344CB8AC3E}">
        <p14:creationId xmlns:p14="http://schemas.microsoft.com/office/powerpoint/2010/main" val="698166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84" y="476672"/>
            <a:ext cx="8363272" cy="683994"/>
          </a:xfrm>
        </p:spPr>
        <p:txBody>
          <a:bodyPr/>
          <a:lstStyle/>
          <a:p>
            <a:r>
              <a:rPr lang="en-GB" dirty="0" smtClean="0"/>
              <a:t>OpenAIRE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23545" y="3501008"/>
            <a:ext cx="3585576" cy="2338581"/>
          </a:xfrm>
        </p:spPr>
      </p:pic>
      <p:sp>
        <p:nvSpPr>
          <p:cNvPr id="5" name="Rectangle 4"/>
          <p:cNvSpPr/>
          <p:nvPr/>
        </p:nvSpPr>
        <p:spPr>
          <a:xfrm>
            <a:off x="5580112" y="5993079"/>
            <a:ext cx="3053144" cy="369332"/>
          </a:xfrm>
          <a:prstGeom prst="rect">
            <a:avLst/>
          </a:prstGeom>
        </p:spPr>
        <p:txBody>
          <a:bodyPr wrap="none">
            <a:spAutoFit/>
          </a:bodyPr>
          <a:lstStyle/>
          <a:p>
            <a:r>
              <a:rPr lang="en-GB" dirty="0" smtClean="0">
                <a:hlinkClick r:id="rId4"/>
              </a:rPr>
              <a:t>http://vimeo.com/108790101</a:t>
            </a:r>
            <a:r>
              <a:rPr lang="en-GB" dirty="0" smtClean="0"/>
              <a:t> </a:t>
            </a:r>
            <a:endParaRPr lang="en-GB" dirty="0"/>
          </a:p>
        </p:txBody>
      </p:sp>
      <p:sp>
        <p:nvSpPr>
          <p:cNvPr id="6" name="Content Placeholder 2"/>
          <p:cNvSpPr txBox="1">
            <a:spLocks/>
          </p:cNvSpPr>
          <p:nvPr/>
        </p:nvSpPr>
        <p:spPr>
          <a:xfrm>
            <a:off x="403656" y="1484784"/>
            <a:ext cx="8229600" cy="5085594"/>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808080"/>
                </a:solidFill>
                <a:latin typeface="Trebuchet MS"/>
                <a:ea typeface="+mn-ea"/>
                <a:cs typeface="Trebuchet M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808080"/>
                </a:solidFill>
                <a:latin typeface="Trebuchet MS"/>
                <a:ea typeface="+mn-ea"/>
                <a:cs typeface="Trebuchet M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808080"/>
                </a:solidFill>
                <a:latin typeface="Trebuchet MS"/>
                <a:ea typeface="+mn-ea"/>
                <a:cs typeface="Trebuchet M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808080"/>
                </a:solidFill>
                <a:latin typeface="Trebuchet MS"/>
                <a:ea typeface="+mn-ea"/>
                <a:cs typeface="Trebuchet M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808080"/>
                </a:solidFill>
                <a:latin typeface="Trebuchet MS"/>
                <a:ea typeface="+mn-ea"/>
                <a:cs typeface="Trebuchet M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900"/>
              </a:spcBef>
              <a:spcAft>
                <a:spcPts val="1800"/>
              </a:spcAft>
              <a:buClrTx/>
              <a:buNone/>
              <a:defRPr/>
            </a:pPr>
            <a:r>
              <a:rPr lang="en-GB" sz="3800" dirty="0">
                <a:solidFill>
                  <a:schemeClr val="tx1"/>
                </a:solidFill>
                <a:latin typeface="+mn-lt"/>
              </a:rPr>
              <a:t>Open Access Infrastructure for research in Europe</a:t>
            </a:r>
          </a:p>
          <a:p>
            <a:pPr marL="457200" indent="-457200">
              <a:spcBef>
                <a:spcPts val="900"/>
              </a:spcBef>
              <a:spcAft>
                <a:spcPts val="1800"/>
              </a:spcAft>
              <a:buClrTx/>
              <a:defRPr/>
            </a:pPr>
            <a:r>
              <a:rPr lang="en-GB" sz="3800" dirty="0">
                <a:solidFill>
                  <a:schemeClr val="tx1"/>
                </a:solidFill>
                <a:latin typeface="+mn-lt"/>
              </a:rPr>
              <a:t>aggregates data on OA </a:t>
            </a:r>
            <a:r>
              <a:rPr lang="en-GB" sz="3800" dirty="0" smtClean="0">
                <a:solidFill>
                  <a:schemeClr val="tx1"/>
                </a:solidFill>
                <a:latin typeface="+mn-lt"/>
              </a:rPr>
              <a:t>outputs</a:t>
            </a:r>
            <a:endParaRPr lang="en-GB" sz="3800" dirty="0">
              <a:solidFill>
                <a:schemeClr val="tx1"/>
              </a:solidFill>
              <a:latin typeface="+mn-lt"/>
            </a:endParaRPr>
          </a:p>
          <a:p>
            <a:pPr marL="457200" indent="-457200">
              <a:spcBef>
                <a:spcPts val="900"/>
              </a:spcBef>
              <a:spcAft>
                <a:spcPts val="1800"/>
              </a:spcAft>
              <a:buClrTx/>
              <a:defRPr/>
            </a:pPr>
            <a:r>
              <a:rPr lang="en-GB" sz="3800" dirty="0">
                <a:solidFill>
                  <a:schemeClr val="tx1"/>
                </a:solidFill>
                <a:latin typeface="+mn-lt"/>
              </a:rPr>
              <a:t>mines &amp; enriches it content by linking thing together</a:t>
            </a:r>
          </a:p>
          <a:p>
            <a:pPr marL="457200" indent="-457200">
              <a:spcBef>
                <a:spcPts val="900"/>
              </a:spcBef>
              <a:buClrTx/>
              <a:defRPr/>
            </a:pPr>
            <a:r>
              <a:rPr lang="en-GB" sz="3800" dirty="0">
                <a:solidFill>
                  <a:schemeClr val="tx1"/>
                </a:solidFill>
                <a:latin typeface="+mn-lt"/>
              </a:rPr>
              <a:t>provides services &amp; APIs e.g. </a:t>
            </a:r>
            <a:endParaRPr lang="en-GB" sz="3800" dirty="0" smtClean="0">
              <a:solidFill>
                <a:schemeClr val="tx1"/>
              </a:solidFill>
              <a:latin typeface="+mn-lt"/>
            </a:endParaRPr>
          </a:p>
          <a:p>
            <a:pPr marL="457200" indent="-457200">
              <a:spcBef>
                <a:spcPts val="900"/>
              </a:spcBef>
              <a:buClr>
                <a:schemeClr val="bg1"/>
              </a:buClr>
              <a:defRPr/>
            </a:pPr>
            <a:r>
              <a:rPr lang="en-GB" sz="3800" dirty="0" smtClean="0">
                <a:solidFill>
                  <a:schemeClr val="tx1"/>
                </a:solidFill>
                <a:latin typeface="+mn-lt"/>
              </a:rPr>
              <a:t>to generate </a:t>
            </a:r>
            <a:r>
              <a:rPr lang="en-GB" sz="3800" dirty="0">
                <a:solidFill>
                  <a:schemeClr val="tx1"/>
                </a:solidFill>
                <a:latin typeface="+mn-lt"/>
              </a:rPr>
              <a:t>publication </a:t>
            </a:r>
            <a:r>
              <a:rPr lang="en-GB" sz="3800" dirty="0" smtClean="0">
                <a:solidFill>
                  <a:schemeClr val="tx1"/>
                </a:solidFill>
                <a:latin typeface="+mn-lt"/>
              </a:rPr>
              <a:t>lists </a:t>
            </a:r>
          </a:p>
          <a:p>
            <a:pPr marL="457200" indent="-457200">
              <a:spcBef>
                <a:spcPts val="900"/>
              </a:spcBef>
              <a:spcAft>
                <a:spcPts val="1800"/>
              </a:spcAft>
              <a:buClr>
                <a:schemeClr val="bg1"/>
              </a:buClr>
              <a:defRPr/>
            </a:pPr>
            <a:r>
              <a:rPr lang="en-GB" sz="3800" dirty="0" smtClean="0">
                <a:solidFill>
                  <a:schemeClr val="tx1"/>
                </a:solidFill>
                <a:latin typeface="+mn-lt"/>
              </a:rPr>
              <a:t>or support EC reporting</a:t>
            </a:r>
            <a:endParaRPr lang="en-GB" sz="3800" dirty="0">
              <a:solidFill>
                <a:schemeClr val="tx1"/>
              </a:solidFill>
              <a:latin typeface="+mn-lt"/>
            </a:endParaRPr>
          </a:p>
          <a:p>
            <a:pPr marL="457200" indent="-457200">
              <a:spcBef>
                <a:spcPts val="900"/>
              </a:spcBef>
              <a:buClrTx/>
              <a:defRPr/>
            </a:pPr>
            <a:r>
              <a:rPr lang="en-GB" sz="3800" dirty="0" smtClean="0">
                <a:solidFill>
                  <a:schemeClr val="tx1"/>
                </a:solidFill>
                <a:latin typeface="+mn-lt"/>
              </a:rPr>
              <a:t>lots </a:t>
            </a:r>
            <a:r>
              <a:rPr lang="en-GB" sz="3800" dirty="0">
                <a:solidFill>
                  <a:schemeClr val="tx1"/>
                </a:solidFill>
                <a:latin typeface="+mn-lt"/>
              </a:rPr>
              <a:t>of guidelines on H2020 </a:t>
            </a:r>
            <a:endParaRPr lang="en-GB" sz="3800" dirty="0" smtClean="0">
              <a:solidFill>
                <a:schemeClr val="tx1"/>
              </a:solidFill>
              <a:latin typeface="+mn-lt"/>
            </a:endParaRPr>
          </a:p>
          <a:p>
            <a:pPr marL="457200" indent="-457200">
              <a:spcBef>
                <a:spcPts val="900"/>
              </a:spcBef>
              <a:buClr>
                <a:schemeClr val="bg1"/>
              </a:buClr>
              <a:defRPr/>
            </a:pPr>
            <a:r>
              <a:rPr lang="en-GB" sz="3800" dirty="0" smtClean="0">
                <a:solidFill>
                  <a:schemeClr val="tx1"/>
                </a:solidFill>
                <a:latin typeface="+mn-lt"/>
              </a:rPr>
              <a:t>Open </a:t>
            </a:r>
            <a:r>
              <a:rPr lang="en-GB" sz="3800" dirty="0">
                <a:solidFill>
                  <a:schemeClr val="tx1"/>
                </a:solidFill>
                <a:latin typeface="+mn-lt"/>
              </a:rPr>
              <a:t>Data pilot and DMPs</a:t>
            </a:r>
          </a:p>
          <a:p>
            <a:pPr marL="457200" indent="-457200">
              <a:spcBef>
                <a:spcPts val="900"/>
              </a:spcBef>
              <a:buNone/>
              <a:defRPr/>
            </a:pPr>
            <a:endParaRPr lang="en-GB" sz="2800" dirty="0">
              <a:solidFill>
                <a:schemeClr val="tx1"/>
              </a:solidFill>
              <a:latin typeface="+mn-lt"/>
            </a:endParaRPr>
          </a:p>
          <a:p>
            <a:pPr marL="526320" lvl="1" indent="0">
              <a:spcBef>
                <a:spcPts val="900"/>
              </a:spcBef>
              <a:buNone/>
              <a:defRPr/>
            </a:pPr>
            <a:r>
              <a:rPr lang="en-GB" sz="2800" dirty="0">
                <a:latin typeface="+mn-lt"/>
                <a:hlinkClick r:id="rId5"/>
              </a:rPr>
              <a:t>www.openaire.eu</a:t>
            </a:r>
            <a:r>
              <a:rPr lang="en-GB" sz="2800" dirty="0">
                <a:latin typeface="+mn-lt"/>
              </a:rPr>
              <a:t> </a:t>
            </a:r>
          </a:p>
          <a:p>
            <a:pPr marL="252000" indent="0">
              <a:spcBef>
                <a:spcPts val="900"/>
              </a:spcBef>
              <a:buNone/>
              <a:defRPr/>
            </a:pPr>
            <a:endParaRPr lang="en-GB" dirty="0" smtClean="0"/>
          </a:p>
          <a:p>
            <a:pPr>
              <a:lnSpc>
                <a:spcPct val="120000"/>
              </a:lnSpc>
              <a:spcAft>
                <a:spcPts val="1200"/>
              </a:spcAft>
              <a:buFont typeface="Arial" pitchFamily="34" charset="0"/>
              <a:buNone/>
            </a:pPr>
            <a:endParaRPr lang="en-GB" dirty="0"/>
          </a:p>
        </p:txBody>
      </p:sp>
      <p:pic>
        <p:nvPicPr>
          <p:cNvPr id="8" name="Picture 3" descr="OpenAIREplus_logo.png"/>
          <p:cNvPicPr>
            <a:picLocks noChangeAspect="1"/>
          </p:cNvPicPr>
          <p:nvPr/>
        </p:nvPicPr>
        <p:blipFill>
          <a:blip r:embed="rId6" cstate="print"/>
          <a:stretch>
            <a:fillRect/>
          </a:stretch>
        </p:blipFill>
        <p:spPr>
          <a:xfrm>
            <a:off x="107504" y="116632"/>
            <a:ext cx="1401045" cy="984735"/>
          </a:xfrm>
          <a:prstGeom prst="rect">
            <a:avLst/>
          </a:prstGeom>
        </p:spPr>
      </p:pic>
    </p:spTree>
    <p:extLst>
      <p:ext uri="{BB962C8B-B14F-4D97-AF65-F5344CB8AC3E}">
        <p14:creationId xmlns:p14="http://schemas.microsoft.com/office/powerpoint/2010/main" val="283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services</a:t>
            </a:r>
            <a:endParaRPr lang="en-GB" dirty="0"/>
          </a:p>
        </p:txBody>
      </p:sp>
      <p:sp>
        <p:nvSpPr>
          <p:cNvPr id="3" name="Content Placeholder 2"/>
          <p:cNvSpPr>
            <a:spLocks noGrp="1"/>
          </p:cNvSpPr>
          <p:nvPr>
            <p:ph idx="1"/>
          </p:nvPr>
        </p:nvSpPr>
        <p:spPr>
          <a:xfrm>
            <a:off x="520715" y="1700808"/>
            <a:ext cx="8136904" cy="1603746"/>
          </a:xfrm>
        </p:spPr>
        <p:txBody>
          <a:bodyPr>
            <a:normAutofit/>
          </a:bodyPr>
          <a:lstStyle/>
          <a:p>
            <a:pPr algn="ctr"/>
            <a:r>
              <a:rPr lang="en-GB" sz="2400" dirty="0"/>
              <a:t>EUDAT offers a pan-European </a:t>
            </a:r>
            <a:r>
              <a:rPr lang="en-GB" sz="2400" dirty="0" smtClean="0"/>
              <a:t>solution, providing </a:t>
            </a:r>
            <a:r>
              <a:rPr lang="en-GB" sz="2400" dirty="0"/>
              <a:t>a </a:t>
            </a:r>
            <a:r>
              <a:rPr lang="en-GB" sz="2400" dirty="0" smtClean="0"/>
              <a:t>generic set </a:t>
            </a:r>
            <a:r>
              <a:rPr lang="en-GB" sz="2400" dirty="0"/>
              <a:t>of </a:t>
            </a:r>
            <a:r>
              <a:rPr lang="en-GB" sz="2400" dirty="0" smtClean="0"/>
              <a:t>services to </a:t>
            </a:r>
            <a:r>
              <a:rPr lang="en-GB" sz="2400" dirty="0"/>
              <a:t>ensure minimum level of </a:t>
            </a:r>
            <a:r>
              <a:rPr lang="en-GB" sz="2400" dirty="0" smtClean="0"/>
              <a:t>interoperability</a:t>
            </a:r>
          </a:p>
          <a:p>
            <a:endParaRPr lang="en-GB" sz="2400" dirty="0" smtClean="0"/>
          </a:p>
          <a:p>
            <a:endParaRPr lang="en-GB" sz="2400" dirty="0" smtClean="0"/>
          </a:p>
          <a:p>
            <a:endParaRPr lang="en-GB" sz="2400" dirty="0"/>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31" y="260648"/>
            <a:ext cx="1347079" cy="821390"/>
          </a:xfrm>
          <a:prstGeom prst="rect">
            <a:avLst/>
          </a:prstGeom>
        </p:spPr>
      </p:pic>
      <p:sp>
        <p:nvSpPr>
          <p:cNvPr id="7" name="Rectangle 6"/>
          <p:cNvSpPr/>
          <p:nvPr/>
        </p:nvSpPr>
        <p:spPr>
          <a:xfrm>
            <a:off x="755576" y="6093296"/>
            <a:ext cx="2089739" cy="461665"/>
          </a:xfrm>
          <a:prstGeom prst="rect">
            <a:avLst/>
          </a:prstGeom>
        </p:spPr>
        <p:txBody>
          <a:bodyPr wrap="none">
            <a:spAutoFit/>
          </a:bodyPr>
          <a:lstStyle/>
          <a:p>
            <a:r>
              <a:rPr lang="en-GB" sz="2400" dirty="0" smtClean="0">
                <a:hlinkClick r:id="rId4"/>
              </a:rPr>
              <a:t>www.eudat.eu</a:t>
            </a:r>
            <a:r>
              <a:rPr lang="en-GB" sz="2400" dirty="0" smtClean="0"/>
              <a:t> </a:t>
            </a:r>
            <a:endParaRPr lang="en-GB" sz="2400"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5927" r="3907"/>
          <a:stretch/>
        </p:blipFill>
        <p:spPr>
          <a:xfrm>
            <a:off x="3203848" y="2703099"/>
            <a:ext cx="5711077" cy="3820776"/>
          </a:xfrm>
          <a:prstGeom prst="rect">
            <a:avLst/>
          </a:prstGeom>
        </p:spPr>
      </p:pic>
      <p:sp>
        <p:nvSpPr>
          <p:cNvPr id="4" name="TextBox 3"/>
          <p:cNvSpPr txBox="1"/>
          <p:nvPr/>
        </p:nvSpPr>
        <p:spPr>
          <a:xfrm>
            <a:off x="188150" y="3284984"/>
            <a:ext cx="2880320" cy="1846659"/>
          </a:xfrm>
          <a:prstGeom prst="rect">
            <a:avLst/>
          </a:prstGeom>
          <a:noFill/>
        </p:spPr>
        <p:txBody>
          <a:bodyPr wrap="square" rtlCol="0">
            <a:spAutoFit/>
          </a:bodyPr>
          <a:lstStyle/>
          <a:p>
            <a:pPr algn="ctr"/>
            <a:r>
              <a:rPr lang="en-GB" sz="2400" dirty="0"/>
              <a:t>Building </a:t>
            </a:r>
            <a:r>
              <a:rPr lang="en-GB" sz="2400" dirty="0" smtClean="0"/>
              <a:t>common data </a:t>
            </a:r>
            <a:r>
              <a:rPr lang="en-GB" sz="2400" dirty="0"/>
              <a:t>services in </a:t>
            </a:r>
            <a:r>
              <a:rPr lang="en-GB" sz="2400" dirty="0" smtClean="0"/>
              <a:t>close </a:t>
            </a:r>
            <a:r>
              <a:rPr lang="en-GB" sz="2400" dirty="0"/>
              <a:t>collaboration </a:t>
            </a:r>
            <a:r>
              <a:rPr lang="en-GB" sz="2400" dirty="0" smtClean="0"/>
              <a:t>with </a:t>
            </a:r>
            <a:r>
              <a:rPr lang="en-GB" sz="2400" dirty="0"/>
              <a:t>25+ communities</a:t>
            </a:r>
          </a:p>
          <a:p>
            <a:endParaRPr lang="en-GB" dirty="0"/>
          </a:p>
        </p:txBody>
      </p:sp>
    </p:spTree>
    <p:extLst>
      <p:ext uri="{BB962C8B-B14F-4D97-AF65-F5344CB8AC3E}">
        <p14:creationId xmlns:p14="http://schemas.microsoft.com/office/powerpoint/2010/main" val="2178625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Discipline-specific infrastructure</a:t>
            </a:r>
            <a:endParaRPr lang="en-GB" dirty="0"/>
          </a:p>
        </p:txBody>
      </p:sp>
      <p:sp>
        <p:nvSpPr>
          <p:cNvPr id="3" name="Content Placeholder 2"/>
          <p:cNvSpPr>
            <a:spLocks noGrp="1"/>
          </p:cNvSpPr>
          <p:nvPr>
            <p:ph idx="1"/>
          </p:nvPr>
        </p:nvSpPr>
        <p:spPr>
          <a:xfrm>
            <a:off x="390364" y="1484784"/>
            <a:ext cx="8075240" cy="4785395"/>
          </a:xfrm>
        </p:spPr>
        <p:txBody>
          <a:bodyPr/>
          <a:lstStyle/>
          <a:p>
            <a:pPr marL="360000" indent="-360000">
              <a:spcAft>
                <a:spcPts val="1800"/>
              </a:spcAft>
              <a:buFont typeface="Arial" pitchFamily="34" charset="0"/>
              <a:buChar char="•"/>
            </a:pPr>
            <a:r>
              <a:rPr lang="en-GB" dirty="0" smtClean="0"/>
              <a:t>ELIXIR in life sciences</a:t>
            </a:r>
          </a:p>
          <a:p>
            <a:pPr marL="360000" indent="-360000">
              <a:spcAft>
                <a:spcPts val="1800"/>
              </a:spcAft>
              <a:buFont typeface="Arial" pitchFamily="34" charset="0"/>
              <a:buChar char="•"/>
            </a:pPr>
            <a:r>
              <a:rPr lang="en-GB" dirty="0" smtClean="0"/>
              <a:t>BBMRI-ERIC (</a:t>
            </a:r>
            <a:r>
              <a:rPr lang="en-GB" dirty="0" err="1" smtClean="0"/>
              <a:t>biobank</a:t>
            </a:r>
            <a:r>
              <a:rPr lang="en-GB" dirty="0" smtClean="0"/>
              <a:t> and biomedical resources)</a:t>
            </a:r>
          </a:p>
          <a:p>
            <a:pPr marL="360000" indent="-360000">
              <a:spcAft>
                <a:spcPts val="1800"/>
              </a:spcAft>
              <a:buFont typeface="Arial" pitchFamily="34" charset="0"/>
              <a:buChar char="•"/>
            </a:pPr>
            <a:r>
              <a:rPr lang="en-GB" dirty="0" smtClean="0"/>
              <a:t>Euro Argo ERIC (oceanography)</a:t>
            </a:r>
          </a:p>
          <a:p>
            <a:pPr marL="360000" indent="-360000">
              <a:spcAft>
                <a:spcPts val="1800"/>
              </a:spcAft>
              <a:buFont typeface="Arial" pitchFamily="34" charset="0"/>
              <a:buChar char="•"/>
            </a:pPr>
            <a:r>
              <a:rPr lang="en-GB" dirty="0" smtClean="0"/>
              <a:t>CLARIN for language resources</a:t>
            </a:r>
          </a:p>
          <a:p>
            <a:pPr marL="360000" indent="-360000">
              <a:spcAft>
                <a:spcPts val="1800"/>
              </a:spcAft>
              <a:buFont typeface="Arial" pitchFamily="34" charset="0"/>
              <a:buChar char="•"/>
            </a:pPr>
            <a:r>
              <a:rPr lang="en-GB" dirty="0" smtClean="0"/>
              <a:t>DARIAH-EU for arts and humanities</a:t>
            </a:r>
          </a:p>
          <a:p>
            <a:endParaRPr lang="en-GB" dirty="0" smtClean="0"/>
          </a:p>
        </p:txBody>
      </p:sp>
      <p:pic>
        <p:nvPicPr>
          <p:cNvPr id="4" name="Picture 4" descr="DARIAH 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5733256"/>
            <a:ext cx="2047250" cy="919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elixir-europe.org/global/images/ELIXI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3068960"/>
            <a:ext cx="1168524" cy="876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LAR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293096"/>
            <a:ext cx="2002532" cy="934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BBMR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5589240"/>
            <a:ext cx="2232248" cy="10417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Euro-Ar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94" t="16659" r="59153" b="10367"/>
          <a:stretch/>
        </p:blipFill>
        <p:spPr bwMode="auto">
          <a:xfrm>
            <a:off x="7289375" y="5571056"/>
            <a:ext cx="1032278" cy="102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287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latin typeface="+mn-lt"/>
              </a:rPr>
              <a:t>Development of EC Open Access policy</a:t>
            </a:r>
            <a:endParaRPr lang="en-GB" sz="4000" dirty="0">
              <a:latin typeface="+mn-lt"/>
            </a:endParaRPr>
          </a:p>
        </p:txBody>
      </p:sp>
      <p:graphicFrame>
        <p:nvGraphicFramePr>
          <p:cNvPr id="6" name="Diagram 5"/>
          <p:cNvGraphicFramePr/>
          <p:nvPr>
            <p:extLst>
              <p:ext uri="{D42A27DB-BD31-4B8C-83A1-F6EECF244321}">
                <p14:modId xmlns:p14="http://schemas.microsoft.com/office/powerpoint/2010/main" val="3295386590"/>
              </p:ext>
            </p:extLst>
          </p:nvPr>
        </p:nvGraphicFramePr>
        <p:xfrm>
          <a:off x="301752" y="1330758"/>
          <a:ext cx="8385048" cy="198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65993" y="3124202"/>
            <a:ext cx="2329961" cy="2539157"/>
          </a:xfrm>
          <a:prstGeom prst="rect">
            <a:avLst/>
          </a:prstGeom>
          <a:noFill/>
        </p:spPr>
        <p:txBody>
          <a:bodyPr wrap="square" rtlCol="0">
            <a:spAutoFit/>
          </a:bodyPr>
          <a:lstStyle/>
          <a:p>
            <a:r>
              <a:rPr lang="en-GB" dirty="0" smtClean="0"/>
              <a:t>Trialled in 7 areas</a:t>
            </a:r>
          </a:p>
          <a:p>
            <a:endParaRPr lang="en-GB" dirty="0" smtClean="0"/>
          </a:p>
          <a:p>
            <a:pPr>
              <a:spcBef>
                <a:spcPts val="600"/>
              </a:spcBef>
            </a:pPr>
            <a:r>
              <a:rPr lang="en-GB" dirty="0" smtClean="0"/>
              <a:t>Expected to:</a:t>
            </a:r>
          </a:p>
          <a:p>
            <a:pPr marL="180000" indent="-180000">
              <a:spcBef>
                <a:spcPts val="600"/>
              </a:spcBef>
              <a:buFont typeface="Arial" pitchFamily="34" charset="0"/>
              <a:buChar char="•"/>
            </a:pPr>
            <a:r>
              <a:rPr lang="en-GB" dirty="0" smtClean="0"/>
              <a:t>Deposit articles into a repository</a:t>
            </a:r>
          </a:p>
          <a:p>
            <a:pPr marL="180000" indent="-180000">
              <a:spcBef>
                <a:spcPts val="600"/>
              </a:spcBef>
              <a:buFont typeface="Arial" pitchFamily="34" charset="0"/>
              <a:buChar char="•"/>
            </a:pPr>
            <a:r>
              <a:rPr lang="en-GB" dirty="0" smtClean="0"/>
              <a:t>Attempt to make these OA within 6 or 12 months</a:t>
            </a:r>
            <a:endParaRPr lang="en-GB" dirty="0"/>
          </a:p>
        </p:txBody>
      </p:sp>
      <p:sp>
        <p:nvSpPr>
          <p:cNvPr id="9" name="TextBox 8"/>
          <p:cNvSpPr txBox="1"/>
          <p:nvPr/>
        </p:nvSpPr>
        <p:spPr>
          <a:xfrm>
            <a:off x="3168159" y="3124202"/>
            <a:ext cx="2329961" cy="2308324"/>
          </a:xfrm>
          <a:prstGeom prst="rect">
            <a:avLst/>
          </a:prstGeom>
          <a:noFill/>
        </p:spPr>
        <p:txBody>
          <a:bodyPr wrap="square" rtlCol="0">
            <a:spAutoFit/>
          </a:bodyPr>
          <a:lstStyle/>
          <a:p>
            <a:r>
              <a:rPr lang="en-GB" dirty="0" smtClean="0"/>
              <a:t>OA fees are eligible for reimbursement</a:t>
            </a:r>
          </a:p>
          <a:p>
            <a:endParaRPr lang="en-GB" dirty="0" smtClean="0"/>
          </a:p>
          <a:p>
            <a:r>
              <a:rPr lang="en-GB" dirty="0" smtClean="0"/>
              <a:t>Pilot supported and monitored through </a:t>
            </a:r>
            <a:r>
              <a:rPr lang="en-GB" dirty="0" err="1" smtClean="0"/>
              <a:t>OpenAIRE</a:t>
            </a:r>
            <a:endParaRPr lang="en-GB" dirty="0" smtClean="0"/>
          </a:p>
          <a:p>
            <a:endParaRPr lang="en-GB" dirty="0" smtClean="0"/>
          </a:p>
          <a:p>
            <a:endParaRPr lang="en-GB" dirty="0" smtClean="0">
              <a:latin typeface="Calibri" panose="020F0502020204030204" pitchFamily="34" charset="0"/>
            </a:endParaRPr>
          </a:p>
        </p:txBody>
      </p:sp>
      <p:pic>
        <p:nvPicPr>
          <p:cNvPr id="10" name="Picture 9" descr="OpenAIREplus_logo.png"/>
          <p:cNvPicPr>
            <a:picLocks noChangeAspect="1"/>
          </p:cNvPicPr>
          <p:nvPr/>
        </p:nvPicPr>
        <p:blipFill>
          <a:blip r:embed="rId8" cstate="print"/>
          <a:stretch>
            <a:fillRect/>
          </a:stretch>
        </p:blipFill>
        <p:spPr>
          <a:xfrm>
            <a:off x="3512117" y="4948159"/>
            <a:ext cx="1378272" cy="968729"/>
          </a:xfrm>
          <a:prstGeom prst="rect">
            <a:avLst/>
          </a:prstGeom>
        </p:spPr>
      </p:pic>
      <p:sp>
        <p:nvSpPr>
          <p:cNvPr id="11" name="TextBox 10"/>
          <p:cNvSpPr txBox="1"/>
          <p:nvPr/>
        </p:nvSpPr>
        <p:spPr>
          <a:xfrm>
            <a:off x="5635869" y="3083178"/>
            <a:ext cx="3305789" cy="3170099"/>
          </a:xfrm>
          <a:prstGeom prst="rect">
            <a:avLst/>
          </a:prstGeom>
          <a:noFill/>
        </p:spPr>
        <p:txBody>
          <a:bodyPr wrap="square" rtlCol="0">
            <a:spAutoFit/>
          </a:bodyPr>
          <a:lstStyle/>
          <a:p>
            <a:pPr>
              <a:spcAft>
                <a:spcPts val="600"/>
              </a:spcAft>
            </a:pPr>
            <a:r>
              <a:rPr lang="en-GB" dirty="0" smtClean="0"/>
              <a:t>Each beneficiary must:</a:t>
            </a:r>
          </a:p>
          <a:p>
            <a:pPr marL="180000" indent="-180000">
              <a:spcAft>
                <a:spcPts val="600"/>
              </a:spcAft>
              <a:buFont typeface="Arial" pitchFamily="34" charset="0"/>
              <a:buChar char="•"/>
            </a:pPr>
            <a:r>
              <a:rPr lang="en-GB" dirty="0"/>
              <a:t>Deposit machine-readable electronic copy in repository by </a:t>
            </a:r>
            <a:r>
              <a:rPr lang="en-GB" dirty="0" smtClean="0"/>
              <a:t>the date of publication</a:t>
            </a:r>
            <a:endParaRPr lang="en-GB" dirty="0"/>
          </a:p>
          <a:p>
            <a:pPr marL="180000" indent="-180000">
              <a:spcAft>
                <a:spcPts val="600"/>
              </a:spcAft>
              <a:buFont typeface="Arial" pitchFamily="34" charset="0"/>
              <a:buChar char="•"/>
            </a:pPr>
            <a:r>
              <a:rPr lang="en-GB" dirty="0"/>
              <a:t>Ensure OA via green/gold routes within 6 or 12 month embargo</a:t>
            </a:r>
          </a:p>
          <a:p>
            <a:pPr marL="180000" indent="-180000">
              <a:spcAft>
                <a:spcPts val="600"/>
              </a:spcAft>
              <a:buFont typeface="Arial" pitchFamily="34" charset="0"/>
              <a:buChar char="•"/>
            </a:pPr>
            <a:r>
              <a:rPr lang="en-GB" dirty="0"/>
              <a:t>Ensure bibliographic metadata is OA</a:t>
            </a:r>
          </a:p>
          <a:p>
            <a:pPr marL="180000" indent="-180000">
              <a:spcAft>
                <a:spcPts val="600"/>
              </a:spcAft>
              <a:buFont typeface="Arial" pitchFamily="34" charset="0"/>
              <a:buChar char="•"/>
            </a:pPr>
            <a:r>
              <a:rPr lang="en-GB" dirty="0"/>
              <a:t>Aim to deposit research data</a:t>
            </a:r>
          </a:p>
        </p:txBody>
      </p:sp>
    </p:spTree>
    <p:extLst>
      <p:ext uri="{BB962C8B-B14F-4D97-AF65-F5344CB8AC3E}">
        <p14:creationId xmlns:p14="http://schemas.microsoft.com/office/powerpoint/2010/main" val="1390202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99724" cy="868362"/>
          </a:xfrm>
        </p:spPr>
        <p:txBody>
          <a:bodyPr>
            <a:noAutofit/>
          </a:bodyPr>
          <a:lstStyle/>
          <a:p>
            <a:r>
              <a:rPr lang="en-GB" dirty="0" smtClean="0"/>
              <a:t>Tap into national &amp; local support!</a:t>
            </a:r>
            <a:endParaRPr lang="en-GB" dirty="0"/>
          </a:p>
        </p:txBody>
      </p:sp>
      <p:sp>
        <p:nvSpPr>
          <p:cNvPr id="12" name="Rectangle 11"/>
          <p:cNvSpPr/>
          <p:nvPr/>
        </p:nvSpPr>
        <p:spPr>
          <a:xfrm>
            <a:off x="4938167" y="6381328"/>
            <a:ext cx="3816424" cy="369332"/>
          </a:xfrm>
          <a:prstGeom prst="rect">
            <a:avLst/>
          </a:prstGeom>
        </p:spPr>
        <p:txBody>
          <a:bodyPr wrap="square">
            <a:spAutoFit/>
          </a:bodyPr>
          <a:lstStyle/>
          <a:p>
            <a:pPr algn="ctr"/>
            <a:r>
              <a:rPr lang="en-GB" dirty="0" smtClean="0">
                <a:hlinkClick r:id="rId3"/>
              </a:rPr>
              <a:t>www.openaire.eu/contact-noads</a:t>
            </a:r>
            <a:r>
              <a:rPr lang="en-GB" dirty="0" smtClean="0"/>
              <a:t> </a:t>
            </a:r>
            <a:endParaRPr lang="en-GB" dirty="0"/>
          </a:p>
        </p:txBody>
      </p:sp>
      <p:sp>
        <p:nvSpPr>
          <p:cNvPr id="21" name="Rectangle 20"/>
          <p:cNvSpPr/>
          <p:nvPr/>
        </p:nvSpPr>
        <p:spPr>
          <a:xfrm>
            <a:off x="1115616" y="5661248"/>
            <a:ext cx="1873718" cy="369332"/>
          </a:xfrm>
          <a:prstGeom prst="rect">
            <a:avLst/>
          </a:prstGeom>
        </p:spPr>
        <p:txBody>
          <a:bodyPr wrap="none">
            <a:spAutoFit/>
          </a:bodyPr>
          <a:lstStyle/>
          <a:p>
            <a:r>
              <a:rPr lang="en-GB" u="sng" dirty="0">
                <a:hlinkClick r:id="rId4"/>
              </a:rPr>
              <a:t>http://</a:t>
            </a:r>
            <a:r>
              <a:rPr lang="en-GB" u="sng" dirty="0" smtClean="0">
                <a:hlinkClick r:id="rId4"/>
              </a:rPr>
              <a:t>sodanet.gr</a:t>
            </a:r>
            <a:r>
              <a:rPr lang="en-GB" u="sng" dirty="0" smtClean="0"/>
              <a:t> </a:t>
            </a:r>
            <a:endParaRPr lang="en-GB" dirty="0"/>
          </a:p>
        </p:txBody>
      </p:sp>
      <p:pic>
        <p:nvPicPr>
          <p:cNvPr id="23" name="Picture 22" descr="University-Vector-Logo.jpg"/>
          <p:cNvPicPr>
            <a:picLocks noChangeAspect="1"/>
          </p:cNvPicPr>
          <p:nvPr/>
        </p:nvPicPr>
        <p:blipFill>
          <a:blip r:embed="rId5" cstate="print"/>
          <a:srcRect l="16111" t="23221" r="12201" b="31461"/>
          <a:stretch>
            <a:fillRect/>
          </a:stretch>
        </p:blipFill>
        <p:spPr>
          <a:xfrm>
            <a:off x="2267744" y="1776423"/>
            <a:ext cx="3960440" cy="158417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3949273"/>
            <a:ext cx="2891951" cy="2415838"/>
          </a:xfrm>
          <a:prstGeom prst="rect">
            <a:avLst/>
          </a:prstGeom>
        </p:spPr>
      </p:pic>
      <p:pic>
        <p:nvPicPr>
          <p:cNvPr id="11" name="Picture 10" descr="OpenAIREplus_logo.png"/>
          <p:cNvPicPr>
            <a:picLocks noChangeAspect="1"/>
          </p:cNvPicPr>
          <p:nvPr/>
        </p:nvPicPr>
        <p:blipFill>
          <a:blip r:embed="rId7" cstate="print"/>
          <a:stretch>
            <a:fillRect/>
          </a:stretch>
        </p:blipFill>
        <p:spPr>
          <a:xfrm>
            <a:off x="7226295" y="3339287"/>
            <a:ext cx="1440160" cy="1012227"/>
          </a:xfrm>
          <a:prstGeom prst="rect">
            <a:avLst/>
          </a:prstGeom>
        </p:spPr>
      </p:pic>
      <p:pic>
        <p:nvPicPr>
          <p:cNvPr id="1026" name="Picture 2" descr="So.Da.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584" y="4176397"/>
            <a:ext cx="2049016" cy="144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202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58377" y="158026"/>
            <a:ext cx="6516960" cy="868362"/>
          </a:xfrm>
        </p:spPr>
        <p:txBody>
          <a:bodyPr>
            <a:normAutofit/>
          </a:bodyPr>
          <a:lstStyle/>
          <a:p>
            <a:r>
              <a:rPr lang="nl-NL" dirty="0"/>
              <a:t>Key messages</a:t>
            </a:r>
          </a:p>
        </p:txBody>
      </p:sp>
      <p:sp>
        <p:nvSpPr>
          <p:cNvPr id="5" name="Tijdelijke aanduiding voor inhoud 4"/>
          <p:cNvSpPr>
            <a:spLocks noGrp="1"/>
          </p:cNvSpPr>
          <p:nvPr>
            <p:ph idx="1"/>
          </p:nvPr>
        </p:nvSpPr>
        <p:spPr>
          <a:xfrm>
            <a:off x="251520" y="1412776"/>
            <a:ext cx="8496944" cy="5087496"/>
          </a:xfrm>
        </p:spPr>
        <p:txBody>
          <a:bodyPr>
            <a:noAutofit/>
          </a:bodyPr>
          <a:lstStyle/>
          <a:p>
            <a:pPr marL="360000" indent="-360000">
              <a:buFont typeface="Arial" pitchFamily="34" charset="0"/>
              <a:buChar char="•"/>
            </a:pPr>
            <a:r>
              <a:rPr lang="nl-NL" dirty="0" smtClean="0"/>
              <a:t>Data management is part of good practice whether you plan to make the data open or not </a:t>
            </a:r>
          </a:p>
          <a:p>
            <a:pPr marL="1045800" lvl="2" indent="-360000">
              <a:buClrTx/>
              <a:buFont typeface="Calibri" pitchFamily="34" charset="0"/>
              <a:buChar char="–"/>
            </a:pPr>
            <a:r>
              <a:rPr lang="nl-NL" sz="2800" b="1" dirty="0" smtClean="0"/>
              <a:t>it benefits you!</a:t>
            </a:r>
          </a:p>
          <a:p>
            <a:pPr marL="360000" indent="-360000">
              <a:buFont typeface="Arial" pitchFamily="34" charset="0"/>
              <a:buChar char="•"/>
            </a:pPr>
            <a:endParaRPr lang="nl-NL" sz="2000" dirty="0"/>
          </a:p>
          <a:p>
            <a:pPr marL="360000" indent="-360000">
              <a:buFont typeface="Arial" pitchFamily="34" charset="0"/>
              <a:buChar char="•"/>
            </a:pPr>
            <a:r>
              <a:rPr lang="nl-NL" dirty="0" smtClean="0"/>
              <a:t>The process of planning is the most important aspect. Think about the desired end result and plan for this.</a:t>
            </a:r>
          </a:p>
          <a:p>
            <a:endParaRPr lang="nl-NL" dirty="0" smtClean="0"/>
          </a:p>
          <a:p>
            <a:pPr marL="360000" indent="-360000">
              <a:buFont typeface="Arial" pitchFamily="34" charset="0"/>
              <a:buChar char="•"/>
            </a:pPr>
            <a:r>
              <a:rPr lang="nl-NL" dirty="0" smtClean="0"/>
              <a:t>Plan to share data from the outset - decisions you make early on affect what you can do later</a:t>
            </a:r>
            <a:r>
              <a:rPr lang="en-GB" dirty="0" smtClean="0"/>
              <a:t>.</a:t>
            </a:r>
            <a:endParaRPr lang="nl-NL" dirty="0" smtClean="0"/>
          </a:p>
        </p:txBody>
      </p:sp>
    </p:spTree>
    <p:extLst>
      <p:ext uri="{BB962C8B-B14F-4D97-AF65-F5344CB8AC3E}">
        <p14:creationId xmlns:p14="http://schemas.microsoft.com/office/powerpoint/2010/main" val="23391580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363272" cy="683994"/>
          </a:xfrm>
        </p:spPr>
        <p:txBody>
          <a:bodyPr/>
          <a:lstStyle/>
          <a:p>
            <a:r>
              <a:rPr lang="en-GB" sz="5400" dirty="0" smtClean="0"/>
              <a:t>Thanks for listening</a:t>
            </a:r>
            <a:r>
              <a:rPr lang="en-GB" b="0" dirty="0"/>
              <a:t> </a:t>
            </a:r>
            <a:endParaRPr lang="en-GB" dirty="0"/>
          </a:p>
        </p:txBody>
      </p:sp>
      <p:sp>
        <p:nvSpPr>
          <p:cNvPr id="3" name="Content Placeholder 2"/>
          <p:cNvSpPr>
            <a:spLocks noGrp="1"/>
          </p:cNvSpPr>
          <p:nvPr>
            <p:ph idx="1"/>
          </p:nvPr>
        </p:nvSpPr>
        <p:spPr>
          <a:xfrm>
            <a:off x="251520" y="2420888"/>
            <a:ext cx="7992888" cy="3888432"/>
          </a:xfrm>
        </p:spPr>
        <p:txBody>
          <a:bodyPr>
            <a:normAutofit/>
          </a:bodyPr>
          <a:lstStyle/>
          <a:p>
            <a:pPr algn="ctr">
              <a:defRPr/>
            </a:pPr>
            <a:r>
              <a:rPr lang="en-GB" sz="3200" dirty="0"/>
              <a:t>DCC </a:t>
            </a:r>
            <a:r>
              <a:rPr lang="en-GB" sz="3200" dirty="0" smtClean="0"/>
              <a:t>resources on Data Management </a:t>
            </a:r>
            <a:endParaRPr lang="en-GB" sz="3200" dirty="0"/>
          </a:p>
          <a:p>
            <a:pPr algn="ctr">
              <a:defRPr/>
            </a:pPr>
            <a:r>
              <a:rPr lang="en-GB" dirty="0" smtClean="0">
                <a:hlinkClick r:id="rId2"/>
              </a:rPr>
              <a:t>www.dcc.ac.uk/resources</a:t>
            </a:r>
            <a:r>
              <a:rPr lang="en-GB" dirty="0" smtClean="0"/>
              <a:t> </a:t>
            </a:r>
            <a:endParaRPr lang="en-GB" sz="4000" u="sng" dirty="0"/>
          </a:p>
          <a:p>
            <a:pPr algn="ctr">
              <a:defRPr/>
            </a:pPr>
            <a:endParaRPr lang="en-GB" sz="3200" dirty="0" smtClean="0"/>
          </a:p>
          <a:p>
            <a:pPr algn="ctr">
              <a:defRPr/>
            </a:pPr>
            <a:r>
              <a:rPr lang="en-GB" sz="3200" dirty="0" smtClean="0"/>
              <a:t>Follow </a:t>
            </a:r>
            <a:r>
              <a:rPr lang="en-GB" sz="3200" dirty="0"/>
              <a:t>us on twitter:</a:t>
            </a:r>
          </a:p>
          <a:p>
            <a:pPr algn="ctr">
              <a:defRPr/>
            </a:pPr>
            <a:r>
              <a:rPr lang="en-GB" sz="3200" dirty="0"/>
              <a:t> @</a:t>
            </a:r>
            <a:r>
              <a:rPr lang="en-GB" sz="3200" dirty="0" err="1"/>
              <a:t>digitalcuration</a:t>
            </a:r>
            <a:r>
              <a:rPr lang="en-GB" sz="3200" dirty="0"/>
              <a:t> and #</a:t>
            </a:r>
            <a:r>
              <a:rPr lang="en-GB" sz="3200" dirty="0" err="1"/>
              <a:t>ukdcc</a:t>
            </a:r>
            <a:endParaRPr lang="en-GB" sz="3200" dirty="0"/>
          </a:p>
          <a:p>
            <a:endParaRPr lang="en-GB" dirty="0"/>
          </a:p>
        </p:txBody>
      </p:sp>
      <p:pic>
        <p:nvPicPr>
          <p:cNvPr id="4"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881"/>
          <a:stretch/>
        </p:blipFill>
        <p:spPr bwMode="auto">
          <a:xfrm>
            <a:off x="8376174" y="0"/>
            <a:ext cx="804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890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cap="none" dirty="0" smtClean="0"/>
              <a:t>H2020 open data pilot</a:t>
            </a:r>
            <a:endParaRPr lang="en-GB" sz="4000" cap="none" dirty="0"/>
          </a:p>
        </p:txBody>
      </p:sp>
      <p:sp>
        <p:nvSpPr>
          <p:cNvPr id="5" name="Text Placeholder 4"/>
          <p:cNvSpPr>
            <a:spLocks noGrp="1"/>
          </p:cNvSpPr>
          <p:nvPr>
            <p:ph idx="1"/>
          </p:nvPr>
        </p:nvSpPr>
        <p:spPr>
          <a:xfrm>
            <a:off x="395536" y="1412776"/>
            <a:ext cx="7902941" cy="4103193"/>
          </a:xfrm>
        </p:spPr>
        <p:txBody>
          <a:bodyPr>
            <a:normAutofit/>
          </a:bodyPr>
          <a:lstStyle/>
          <a:p>
            <a:pPr marL="0" indent="0">
              <a:buNone/>
            </a:pPr>
            <a:r>
              <a:rPr lang="en-GB" sz="2400" dirty="0" smtClean="0"/>
              <a:t>Guidelines on FAIR Data Management in Horizon 2020</a:t>
            </a:r>
            <a:endParaRPr lang="en-GB" sz="2400" dirty="0" smtClean="0">
              <a:hlinkClick r:id="rId3"/>
            </a:endParaRPr>
          </a:p>
          <a:p>
            <a:r>
              <a:rPr lang="en-GB" sz="2000" dirty="0" smtClean="0">
                <a:hlinkClick r:id="rId3"/>
              </a:rPr>
              <a:t>http://ec.europa.eu/research/participants/data/ref/h2020/grants_manual/hi/oa_pilot/h2020-hi-oa-data-mgt_en.pdf</a:t>
            </a:r>
            <a:r>
              <a:rPr lang="en-GB" sz="2000" dirty="0" smtClean="0"/>
              <a:t> </a:t>
            </a:r>
            <a:endParaRPr lang="en-GB" sz="2000" dirty="0"/>
          </a:p>
        </p:txBody>
      </p:sp>
      <p:graphicFrame>
        <p:nvGraphicFramePr>
          <p:cNvPr id="6" name="Diagram 5"/>
          <p:cNvGraphicFramePr/>
          <p:nvPr>
            <p:extLst>
              <p:ext uri="{D42A27DB-BD31-4B8C-83A1-F6EECF244321}">
                <p14:modId xmlns:p14="http://schemas.microsoft.com/office/powerpoint/2010/main" val="1080813531"/>
              </p:ext>
            </p:extLst>
          </p:nvPr>
        </p:nvGraphicFramePr>
        <p:xfrm>
          <a:off x="467544" y="2708920"/>
          <a:ext cx="8062546" cy="1988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Capture.PNG"/>
          <p:cNvPicPr>
            <a:picLocks noChangeAspect="1"/>
          </p:cNvPicPr>
          <p:nvPr/>
        </p:nvPicPr>
        <p:blipFill>
          <a:blip r:embed="rId9" cstate="print"/>
          <a:srcRect b="12982"/>
          <a:stretch>
            <a:fillRect/>
          </a:stretch>
        </p:blipFill>
        <p:spPr>
          <a:xfrm>
            <a:off x="3995936" y="4581128"/>
            <a:ext cx="4186808" cy="2010206"/>
          </a:xfrm>
          <a:prstGeom prst="rect">
            <a:avLst/>
          </a:prstGeom>
          <a:ln w="12700">
            <a:solidFill>
              <a:schemeClr val="bg1">
                <a:lumMod val="65000"/>
              </a:schemeClr>
            </a:solidFill>
          </a:ln>
        </p:spPr>
      </p:pic>
      <p:grpSp>
        <p:nvGrpSpPr>
          <p:cNvPr id="8" name="Group 7"/>
          <p:cNvGrpSpPr/>
          <p:nvPr/>
        </p:nvGrpSpPr>
        <p:grpSpPr>
          <a:xfrm rot="21037467">
            <a:off x="1118148" y="4087763"/>
            <a:ext cx="2877793" cy="1151117"/>
            <a:chOff x="2362" y="418459"/>
            <a:chExt cx="2877793" cy="1151117"/>
          </a:xfrm>
        </p:grpSpPr>
        <p:sp>
          <p:nvSpPr>
            <p:cNvPr id="9" name="Chevron 8"/>
            <p:cNvSpPr/>
            <p:nvPr/>
          </p:nvSpPr>
          <p:spPr>
            <a:xfrm>
              <a:off x="2362" y="418459"/>
              <a:ext cx="2877793" cy="115111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577921" y="418459"/>
              <a:ext cx="1726676" cy="1151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Expanded to open data by default</a:t>
              </a:r>
              <a:endParaRPr lang="en-GB" sz="2400" kern="1200" dirty="0">
                <a:latin typeface="+mn-lt"/>
                <a:cs typeface="Calibri" pitchFamily="34" charset="0"/>
              </a:endParaRPr>
            </a:p>
          </p:txBody>
        </p:sp>
      </p:grpSp>
    </p:spTree>
    <p:extLst>
      <p:ext uri="{BB962C8B-B14F-4D97-AF65-F5344CB8AC3E}">
        <p14:creationId xmlns:p14="http://schemas.microsoft.com/office/powerpoint/2010/main" val="6977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36625"/>
          </a:xfrm>
        </p:spPr>
        <p:txBody>
          <a:bodyPr/>
          <a:lstStyle/>
          <a:p>
            <a:r>
              <a:rPr lang="en-GB" dirty="0"/>
              <a:t>Open Research Data </a:t>
            </a:r>
            <a:r>
              <a:rPr lang="en-GB" dirty="0" smtClean="0"/>
              <a:t>(ORD) Pilot </a:t>
            </a:r>
            <a:endParaRPr lang="en-GB" dirty="0"/>
          </a:p>
        </p:txBody>
      </p:sp>
      <p:sp>
        <p:nvSpPr>
          <p:cNvPr id="3" name="Content Placeholder 2"/>
          <p:cNvSpPr>
            <a:spLocks noGrp="1"/>
          </p:cNvSpPr>
          <p:nvPr>
            <p:ph idx="1"/>
          </p:nvPr>
        </p:nvSpPr>
        <p:spPr>
          <a:xfrm>
            <a:off x="539552" y="1628800"/>
            <a:ext cx="8229600" cy="4752528"/>
          </a:xfrm>
        </p:spPr>
        <p:txBody>
          <a:bodyPr>
            <a:normAutofit fontScale="92500"/>
          </a:bodyPr>
          <a:lstStyle/>
          <a:p>
            <a:pPr marL="0" indent="0" algn="just">
              <a:buClrTx/>
              <a:buNone/>
            </a:pPr>
            <a:r>
              <a:rPr lang="en-GB" b="0" dirty="0" smtClean="0"/>
              <a:t>Pilot focuses on </a:t>
            </a:r>
            <a:r>
              <a:rPr lang="en-GB" b="1" dirty="0" smtClean="0"/>
              <a:t>research</a:t>
            </a:r>
            <a:r>
              <a:rPr lang="en-GB" b="0" dirty="0" smtClean="0"/>
              <a:t> </a:t>
            </a:r>
            <a:r>
              <a:rPr lang="en-GB" b="1" dirty="0" smtClean="0"/>
              <a:t>data</a:t>
            </a:r>
            <a:r>
              <a:rPr lang="en-GB" b="0" dirty="0" smtClean="0"/>
              <a:t> specifically</a:t>
            </a:r>
          </a:p>
          <a:p>
            <a:endParaRPr lang="en-GB" sz="1300" dirty="0"/>
          </a:p>
          <a:p>
            <a:pPr marL="274320" lvl="1" indent="0">
              <a:buNone/>
            </a:pPr>
            <a:r>
              <a:rPr lang="en-GB" sz="2400" dirty="0" smtClean="0"/>
              <a:t>'Research data' refers to information, in particular facts or numbers, collected to be examined and considered and as a basis for reasoning, discussion, or calculation. </a:t>
            </a:r>
          </a:p>
          <a:p>
            <a:pPr marL="274320" lvl="1" indent="0">
              <a:buNone/>
            </a:pPr>
            <a:endParaRPr lang="en-GB" sz="2400" dirty="0" smtClean="0"/>
          </a:p>
          <a:p>
            <a:pPr marL="274320" lvl="1" indent="0">
              <a:buNone/>
            </a:pPr>
            <a:r>
              <a:rPr lang="en-GB" sz="2400" dirty="0" smtClean="0"/>
              <a:t>In a research context, examples of data include statistics, results of experiments, measurements, observations resulting from fieldwork, survey results, interview recordings and images. The focus is on research data that is available in digital form.</a:t>
            </a:r>
            <a:endParaRPr lang="en-GB" sz="2400" i="1" dirty="0" smtClean="0"/>
          </a:p>
          <a:p>
            <a:endParaRPr lang="en-GB" sz="2400" dirty="0"/>
          </a:p>
          <a:p>
            <a:pPr marL="0" indent="0" algn="r">
              <a:buNone/>
            </a:pPr>
            <a:r>
              <a:rPr lang="en-GB" sz="1300" dirty="0" smtClean="0"/>
              <a:t>	Guidelines </a:t>
            </a:r>
            <a:r>
              <a:rPr lang="en-GB" sz="1300" dirty="0"/>
              <a:t>on Open Access to Scientific </a:t>
            </a:r>
            <a:r>
              <a:rPr lang="en-GB" sz="1300" dirty="0" smtClean="0"/>
              <a:t>Publications </a:t>
            </a:r>
            <a:r>
              <a:rPr lang="en-GB" sz="1300" dirty="0"/>
              <a:t>and Research Data in Horizon </a:t>
            </a:r>
            <a:r>
              <a:rPr lang="en-GB" sz="1300" dirty="0" smtClean="0"/>
              <a:t>2020, v.3.1,  25 August 2016, p4</a:t>
            </a:r>
            <a:endParaRPr lang="en-GB" sz="1300" dirty="0"/>
          </a:p>
          <a:p>
            <a:pPr marL="457200" indent="-457200" algn="just">
              <a:buClrTx/>
              <a:buFont typeface="Arial" panose="020B0604020202020204" pitchFamily="34" charset="0"/>
              <a:buChar char="•"/>
            </a:pPr>
            <a:endParaRPr lang="en-GB" b="0" dirty="0" smtClean="0"/>
          </a:p>
          <a:p>
            <a:pPr marL="342900" indent="-342900" algn="just">
              <a:buClrTx/>
              <a:buFont typeface="Wingdings" panose="05000000000000000000" pitchFamily="2" charset="2"/>
              <a:buChar char="Ø"/>
            </a:pPr>
            <a:endParaRPr lang="en-GB" b="0" dirty="0" smtClean="0"/>
          </a:p>
        </p:txBody>
      </p:sp>
    </p:spTree>
    <p:extLst>
      <p:ext uri="{BB962C8B-B14F-4D97-AF65-F5344CB8AC3E}">
        <p14:creationId xmlns:p14="http://schemas.microsoft.com/office/powerpoint/2010/main" val="339974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p:cNvSpPr>
          <p:nvPr>
            <p:ph type="title"/>
          </p:nvPr>
        </p:nvSpPr>
        <p:spPr/>
        <p:txBody>
          <a:bodyPr/>
          <a:lstStyle/>
          <a:p>
            <a:r>
              <a:rPr lang="en-GB" altLang="en-US" dirty="0"/>
              <a:t>Which data does the pilot apply to?</a:t>
            </a:r>
          </a:p>
        </p:txBody>
      </p:sp>
      <p:sp>
        <p:nvSpPr>
          <p:cNvPr id="19459" name="Content Placeholder 2"/>
          <p:cNvSpPr txBox="1">
            <a:spLocks noGrp="1"/>
          </p:cNvSpPr>
          <p:nvPr>
            <p:ph idx="1"/>
          </p:nvPr>
        </p:nvSpPr>
        <p:spPr>
          <a:xfrm>
            <a:off x="468313" y="1700213"/>
            <a:ext cx="8207375" cy="2563812"/>
          </a:xfrm>
        </p:spPr>
        <p:txBody>
          <a:bodyPr/>
          <a:lstStyle/>
          <a:p>
            <a:pPr eaLnBrk="1" hangingPunct="1"/>
            <a:r>
              <a:rPr lang="en-GB" altLang="en-US" sz="2400" dirty="0" smtClean="0"/>
              <a:t>Data, including associated metadata, needed to validate the results in scientific publications</a:t>
            </a:r>
          </a:p>
          <a:p>
            <a:pPr eaLnBrk="1" hangingPunct="1"/>
            <a:endParaRPr lang="en-GB" altLang="en-US" sz="2400" dirty="0" smtClean="0"/>
          </a:p>
          <a:p>
            <a:pPr eaLnBrk="1" hangingPunct="1"/>
            <a:r>
              <a:rPr lang="en-GB" altLang="en-US" sz="2400" dirty="0" smtClean="0"/>
              <a:t>Other curated and/or raw data, including associated metadata, as specified in the DMP</a:t>
            </a:r>
          </a:p>
        </p:txBody>
      </p:sp>
      <p:sp>
        <p:nvSpPr>
          <p:cNvPr id="19460" name="TextBox 3"/>
          <p:cNvSpPr>
            <a:spLocks noChangeArrowheads="1"/>
          </p:cNvSpPr>
          <p:nvPr/>
        </p:nvSpPr>
        <p:spPr bwMode="auto">
          <a:xfrm>
            <a:off x="457200" y="4497388"/>
            <a:ext cx="8208963" cy="953453"/>
          </a:xfrm>
          <a:prstGeom prst="roundRect">
            <a:avLst>
              <a:gd name="adj" fmla="val 16667"/>
            </a:avLst>
          </a:prstGeom>
          <a:solidFill>
            <a:schemeClr val="accent1"/>
          </a:solidFill>
          <a:ln w="11430">
            <a:solidFill>
              <a:srgbClr val="1E768C"/>
            </a:solidFill>
            <a:miter lim="800000"/>
            <a:headEnd/>
            <a:tailEnd/>
          </a:ln>
        </p:spPr>
        <p:txBody>
          <a:bodyPr anchorCtr="1">
            <a:spAutoFit/>
          </a:bodyPr>
          <a:lstStyle/>
          <a:p>
            <a:pPr algn="ctr" defTabSz="457200">
              <a:spcAft>
                <a:spcPts val="1200"/>
              </a:spcAft>
            </a:pPr>
            <a:r>
              <a:rPr lang="en-GB" altLang="en-US" sz="2000" dirty="0">
                <a:solidFill>
                  <a:srgbClr val="FFFFFF"/>
                </a:solidFill>
              </a:rPr>
              <a:t>Doesn’t apply to all data (researchers to define as appropriate)</a:t>
            </a:r>
          </a:p>
          <a:p>
            <a:pPr algn="ctr" defTabSz="457200">
              <a:spcAft>
                <a:spcPts val="1200"/>
              </a:spcAft>
            </a:pPr>
            <a:r>
              <a:rPr lang="en-GB" altLang="en-US" sz="2000" dirty="0">
                <a:solidFill>
                  <a:srgbClr val="FFFFFF"/>
                </a:solidFill>
              </a:rPr>
              <a:t>Don’t have to share data if inappropriate  – exemptions apply</a:t>
            </a:r>
          </a:p>
        </p:txBody>
      </p:sp>
    </p:spTree>
    <p:extLst>
      <p:ext uri="{BB962C8B-B14F-4D97-AF65-F5344CB8AC3E}">
        <p14:creationId xmlns:p14="http://schemas.microsoft.com/office/powerpoint/2010/main" val="20928463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p:nvPr>
        </p:nvSpPr>
        <p:spPr>
          <a:xfrm>
            <a:off x="457200" y="339725"/>
            <a:ext cx="8467725" cy="688975"/>
          </a:xfrm>
        </p:spPr>
        <p:txBody>
          <a:bodyPr/>
          <a:lstStyle/>
          <a:p>
            <a:r>
              <a:rPr lang="en-GB" altLang="en-US" dirty="0"/>
              <a:t>Key requirements of the open data pilot </a:t>
            </a:r>
          </a:p>
        </p:txBody>
      </p:sp>
      <p:sp>
        <p:nvSpPr>
          <p:cNvPr id="20483" name="Content Placeholder 2"/>
          <p:cNvSpPr txBox="1">
            <a:spLocks noGrp="1"/>
          </p:cNvSpPr>
          <p:nvPr>
            <p:ph idx="1"/>
          </p:nvPr>
        </p:nvSpPr>
        <p:spPr>
          <a:xfrm>
            <a:off x="323528" y="1412776"/>
            <a:ext cx="8183562" cy="4657725"/>
          </a:xfrm>
        </p:spPr>
        <p:txBody>
          <a:bodyPr>
            <a:noAutofit/>
          </a:bodyPr>
          <a:lstStyle/>
          <a:p>
            <a:pPr marL="0" indent="0">
              <a:spcBef>
                <a:spcPts val="600"/>
              </a:spcBef>
              <a:spcAft>
                <a:spcPts val="1800"/>
              </a:spcAft>
              <a:buNone/>
              <a:defRPr/>
            </a:pPr>
            <a:r>
              <a:rPr lang="en-GB" sz="2400" dirty="0" smtClean="0"/>
              <a:t>Beneficiaries participating in the Pilot will:</a:t>
            </a:r>
          </a:p>
          <a:p>
            <a:pPr lvl="1" indent="-457200">
              <a:spcBef>
                <a:spcPts val="600"/>
              </a:spcBef>
              <a:spcAft>
                <a:spcPts val="1800"/>
              </a:spcAft>
              <a:buClrTx/>
              <a:defRPr/>
            </a:pPr>
            <a:r>
              <a:rPr lang="en-GB" sz="2400" dirty="0" smtClean="0"/>
              <a:t>Deposit data in a research data repository of their choice</a:t>
            </a:r>
          </a:p>
          <a:p>
            <a:pPr lvl="1" indent="-457200">
              <a:spcBef>
                <a:spcPts val="600"/>
              </a:spcBef>
              <a:spcAft>
                <a:spcPts val="1800"/>
              </a:spcAft>
              <a:buClrTx/>
              <a:defRPr/>
            </a:pPr>
            <a:r>
              <a:rPr lang="fr-BE" sz="2400" dirty="0" smtClean="0"/>
              <a:t>Take measures to make it possible for others to access, mine, exploit, reproduce and disseminate the data free of charge</a:t>
            </a:r>
            <a:endParaRPr lang="en-GB" sz="2400" dirty="0" smtClean="0"/>
          </a:p>
          <a:p>
            <a:pPr lvl="1" indent="-457200">
              <a:spcBef>
                <a:spcPts val="600"/>
              </a:spcBef>
              <a:spcAft>
                <a:spcPts val="1800"/>
              </a:spcAft>
              <a:buClrTx/>
              <a:defRPr/>
            </a:pPr>
            <a:r>
              <a:rPr lang="en-GB" sz="2400" dirty="0" smtClean="0"/>
              <a:t>Provide information about tools and instruments necessary for validating the results (where possible, provide the tools and instruments themselves)</a:t>
            </a:r>
            <a:endParaRPr lang="en-GB" sz="2400" dirty="0"/>
          </a:p>
        </p:txBody>
      </p:sp>
    </p:spTree>
    <p:extLst>
      <p:ext uri="{BB962C8B-B14F-4D97-AF65-F5344CB8AC3E}">
        <p14:creationId xmlns:p14="http://schemas.microsoft.com/office/powerpoint/2010/main" val="222185824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2078</TotalTime>
  <Words>3123</Words>
  <Application>Microsoft Office PowerPoint</Application>
  <PresentationFormat>Προβολή στην οθόνη (4:3)</PresentationFormat>
  <Paragraphs>529</Paragraphs>
  <Slides>52</Slides>
  <Notes>26</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2</vt:i4>
      </vt:variant>
      <vt:variant>
        <vt:lpstr>Τίτλοι διαφανειών</vt:lpstr>
      </vt:variant>
      <vt:variant>
        <vt:i4>52</vt:i4>
      </vt:variant>
    </vt:vector>
  </HeadingPairs>
  <TitlesOfParts>
    <vt:vector size="64" baseType="lpstr">
      <vt:lpstr>ＭＳ Ｐゴシック</vt:lpstr>
      <vt:lpstr>ＭＳ Ｐゴシック</vt:lpstr>
      <vt:lpstr>Arial</vt:lpstr>
      <vt:lpstr>Calibri</vt:lpstr>
      <vt:lpstr>Century Gothic</vt:lpstr>
      <vt:lpstr>Georgia</vt:lpstr>
      <vt:lpstr>PF Paperback</vt:lpstr>
      <vt:lpstr>Trebuchet MS</vt:lpstr>
      <vt:lpstr>Wingdings</vt:lpstr>
      <vt:lpstr>Wingdings 2</vt:lpstr>
      <vt:lpstr>Essential</vt:lpstr>
      <vt:lpstr>Office Theme</vt:lpstr>
      <vt:lpstr>Open Research Data &amp; H2020</vt:lpstr>
      <vt:lpstr>Overview</vt:lpstr>
      <vt:lpstr>H2020 Open Research Data Pilot</vt:lpstr>
      <vt:lpstr>Why open access and open data?</vt:lpstr>
      <vt:lpstr>Development of EC Open Access policy</vt:lpstr>
      <vt:lpstr>H2020 open data pilot</vt:lpstr>
      <vt:lpstr>Open Research Data (ORD) Pilot </vt:lpstr>
      <vt:lpstr>Which data does the pilot apply to?</vt:lpstr>
      <vt:lpstr>Key requirements of the open data pilot </vt:lpstr>
      <vt:lpstr>Exemptions – reasons for opting out</vt:lpstr>
      <vt:lpstr>Παρουσίαση του PowerPoint</vt:lpstr>
      <vt:lpstr>Key differences in H2020</vt:lpstr>
      <vt:lpstr>Info on RDM: what and when</vt:lpstr>
      <vt:lpstr>A FAIR approach to DMPs</vt:lpstr>
      <vt:lpstr>H2020 template</vt:lpstr>
      <vt:lpstr>Reviewing DMPs in H2020</vt:lpstr>
      <vt:lpstr>Παρουσίαση του PowerPoint</vt:lpstr>
      <vt:lpstr>The EC Open Research Data pilot</vt:lpstr>
      <vt:lpstr>Data Management Planning</vt:lpstr>
      <vt:lpstr>What is a DMP?</vt:lpstr>
      <vt:lpstr>Planning trick 1: think backwards</vt:lpstr>
      <vt:lpstr>Data organisation</vt:lpstr>
      <vt:lpstr>Planning trick 2: include RDM stakeholders</vt:lpstr>
      <vt:lpstr>Planning trick 3: ground your plan in reality</vt:lpstr>
      <vt:lpstr>Sharing data: what is meant?</vt:lpstr>
      <vt:lpstr>Storing data: what is meant?</vt:lpstr>
      <vt:lpstr>What is DMPonline?</vt:lpstr>
      <vt:lpstr>How the tool works</vt:lpstr>
      <vt:lpstr>Options for unis to customise DMPonline</vt:lpstr>
      <vt:lpstr>National / local DMP Tools</vt:lpstr>
      <vt:lpstr>OpenAIRE guidelines on writing DMPs</vt:lpstr>
      <vt:lpstr>OpenAIRE plans with DMPonline</vt:lpstr>
      <vt:lpstr>Example H2020 DMPs in Zenodo</vt:lpstr>
      <vt:lpstr>Example: AutoPost</vt:lpstr>
      <vt:lpstr>Example: AutoPost</vt:lpstr>
      <vt:lpstr>Making data open</vt:lpstr>
      <vt:lpstr>How to make data open?</vt:lpstr>
      <vt:lpstr>License research data openly</vt:lpstr>
      <vt:lpstr>EUDAT licensing tool</vt:lpstr>
      <vt:lpstr>Deposit in a data repository</vt:lpstr>
      <vt:lpstr>How to select a repository? </vt:lpstr>
      <vt:lpstr>Παρουσίαση του PowerPoint</vt:lpstr>
      <vt:lpstr>Use metadata standards</vt:lpstr>
      <vt:lpstr>Choose appropriate file formats</vt:lpstr>
      <vt:lpstr>Managing and sharing data:  a best practice guide</vt:lpstr>
      <vt:lpstr>FOSTER and FOSTER+</vt:lpstr>
      <vt:lpstr>OpenAIRE</vt:lpstr>
      <vt:lpstr>EUDAT services</vt:lpstr>
      <vt:lpstr>Discipline-specific infrastructure</vt:lpstr>
      <vt:lpstr>Tap into national &amp; local support!</vt:lpstr>
      <vt:lpstr>Key messages</vt:lpstr>
      <vt:lpstr>Thanks for listening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Conscorcio Madrono</dc:title>
  <dc:creator>Sarah Jones</dc:creator>
  <cp:lastModifiedBy>Κωνσταντίνος Μπέκος</cp:lastModifiedBy>
  <cp:revision>201</cp:revision>
  <dcterms:created xsi:type="dcterms:W3CDTF">2015-02-21T22:34:51Z</dcterms:created>
  <dcterms:modified xsi:type="dcterms:W3CDTF">2017-06-20T08:49:42Z</dcterms:modified>
</cp:coreProperties>
</file>